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71" r:id="rId6"/>
    <p:sldId id="272" r:id="rId7"/>
    <p:sldId id="260" r:id="rId8"/>
    <p:sldId id="261" r:id="rId9"/>
    <p:sldId id="262" r:id="rId10"/>
    <p:sldId id="268" r:id="rId11"/>
    <p:sldId id="27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8AFE23-2B7C-4FE0-A380-47C5E8D4212C}">
          <p14:sldIdLst>
            <p14:sldId id="256"/>
            <p14:sldId id="257"/>
            <p14:sldId id="258"/>
            <p14:sldId id="259"/>
            <p14:sldId id="271"/>
            <p14:sldId id="272"/>
            <p14:sldId id="260"/>
            <p14:sldId id="261"/>
            <p14:sldId id="262"/>
            <p14:sldId id="268"/>
          </p14:sldIdLst>
        </p14:section>
        <p14:section name="Untitled Section" id="{E44597E2-4A16-4190-8682-2604C91D107B}">
          <p14:sldIdLst>
            <p14:sldId id="273"/>
            <p14:sldId id="2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077E0C-FAB0-5EDE-07C8-9295270FD33A}" name="Nicholas Madonia" initials="NM" userId="S::nicholas.madonia@prudential.com::bbcd081c-0895-4af5-b32f-3fc89bc77d6b" providerId="AD"/>
  <p188:author id="{E6E03EAF-D62D-E00A-68B2-D0A80B504EA8}" name="Edward Dylewski" initials="ED" userId="S::edward.dylewski@Prudential.com::a3792b1a-d159-4f3d-8fda-755bfebc41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en Orchard" initials="KO" lastIdx="31" clrIdx="0">
    <p:extLst>
      <p:ext uri="{19B8F6BF-5375-455C-9EA6-DF929625EA0E}">
        <p15:presenceInfo xmlns:p15="http://schemas.microsoft.com/office/powerpoint/2012/main" userId="S::kristen.orchard@Prudential.com::a2745086-25cf-40d3-b306-170946598b74" providerId="AD"/>
      </p:ext>
    </p:extLst>
  </p:cmAuthor>
  <p:cmAuthor id="2" name="Marc Hopper" initials="MH" lastIdx="7" clrIdx="1">
    <p:extLst>
      <p:ext uri="{19B8F6BF-5375-455C-9EA6-DF929625EA0E}">
        <p15:presenceInfo xmlns:p15="http://schemas.microsoft.com/office/powerpoint/2012/main" userId="S::marc.hopper@prudential.com::f7476ff9-5ff5-4a4c-a02a-2c17f46553b7" providerId="AD"/>
      </p:ext>
    </p:extLst>
  </p:cmAuthor>
  <p:cmAuthor id="3" name="Raymond Duffy" initials="RD" lastIdx="3" clrIdx="2">
    <p:extLst>
      <p:ext uri="{19B8F6BF-5375-455C-9EA6-DF929625EA0E}">
        <p15:presenceInfo xmlns:p15="http://schemas.microsoft.com/office/powerpoint/2012/main" userId="S::raymond.duffy@Prudential.com::b8bc3f14-4303-46da-9046-07032f9bc9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7639D"/>
    <a:srgbClr val="031F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76809" autoAdjust="0"/>
  </p:normalViewPr>
  <p:slideViewPr>
    <p:cSldViewPr snapToGrid="0">
      <p:cViewPr varScale="1">
        <p:scale>
          <a:sx n="64" d="100"/>
          <a:sy n="64" d="100"/>
        </p:scale>
        <p:origin x="540"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9488C-FC43-45BB-85B4-3D83B03679A8}" type="datetimeFigureOut">
              <a:rPr lang="en-US" smtClean="0"/>
              <a:t>5/14/2023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27B7-026E-475C-BD79-46038DD13905}" type="slidenum">
              <a:rPr lang="en-US" smtClean="0"/>
              <a:t>‹#›</a:t>
            </a:fld>
            <a:endParaRPr lang="en-US" dirty="0"/>
          </a:p>
        </p:txBody>
      </p:sp>
    </p:spTree>
    <p:extLst>
      <p:ext uri="{BB962C8B-B14F-4D97-AF65-F5344CB8AC3E}">
        <p14:creationId xmlns:p14="http://schemas.microsoft.com/office/powerpoint/2010/main" val="217904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itchFamily="34" charset="0"/>
              <a:buNone/>
              <a:defRPr/>
            </a:pPr>
            <a:r>
              <a:rPr lang="en-US" sz="1400" b="1" i="1" dirty="0">
                <a:solidFill>
                  <a:schemeClr val="tx1"/>
                </a:solidFill>
                <a:cs typeface="Arial" pitchFamily="34" charset="0"/>
              </a:rPr>
              <a:t>Note for producers regarding bracketed information on slide: Only enter state insurance license number where required by law and remove the information in red. If state license information is not needed at all, remove the entire line prior to presenting. For all other items, enter your information and remove brackets prior to presenting.</a:t>
            </a:r>
          </a:p>
          <a:p>
            <a:pPr algn="l"/>
            <a:endParaRPr lang="en-US" sz="1400" dirty="0">
              <a:solidFill>
                <a:schemeClr val="tx1"/>
              </a:solidFill>
              <a:cs typeface="Arial" pitchFamily="34" charset="0"/>
            </a:endParaRPr>
          </a:p>
          <a:p>
            <a:pPr algn="l">
              <a:buFont typeface="Arial" pitchFamily="34" charset="0"/>
              <a:buNone/>
              <a:defRPr/>
            </a:pPr>
            <a:r>
              <a:rPr lang="en-US" sz="1400" dirty="0">
                <a:solidFill>
                  <a:schemeClr val="tx1"/>
                </a:solidFill>
                <a:cs typeface="Arial" pitchFamily="34" charset="0"/>
              </a:rPr>
              <a:t>Welcome to today’s presentation, Financial Strategies for Small Business Owners</a:t>
            </a:r>
            <a:endParaRPr lang="en-US" sz="1400" b="1" dirty="0">
              <a:solidFill>
                <a:schemeClr val="tx1"/>
              </a:solidFill>
              <a:cs typeface="Arial" pitchFamily="34" charset="0"/>
            </a:endParaRPr>
          </a:p>
          <a:p>
            <a:pPr algn="l"/>
            <a:endParaRPr lang="en-US" sz="1400" dirty="0">
              <a:solidFill>
                <a:schemeClr val="tx1"/>
              </a:solidFill>
              <a:cs typeface="Arial" pitchFamily="34" charset="0"/>
            </a:endParaRPr>
          </a:p>
          <a:p>
            <a:r>
              <a:rPr lang="en-US" sz="1300" dirty="0"/>
              <a:t>Today, we’ll review important planning considerations for your business. So let’s get started… </a:t>
            </a:r>
          </a:p>
          <a:p>
            <a:endParaRPr lang="en-US" sz="1300" dirty="0"/>
          </a:p>
          <a:p>
            <a:pPr lvl="1"/>
            <a:r>
              <a:rPr lang="en-US" b="1" dirty="0">
                <a:solidFill>
                  <a:srgbClr val="FF0000"/>
                </a:solidFill>
              </a:rPr>
              <a:t>[For Prudential Financial Professional Associates/Financial Professionals only] </a:t>
            </a:r>
            <a:r>
              <a:rPr lang="en-US" dirty="0"/>
              <a:t>I am a (provide company-approved title) with The Prudential Insurance Company of America [in NY and WA, add “based in Newark, NJ”].</a:t>
            </a:r>
          </a:p>
          <a:p>
            <a:pPr lvl="1"/>
            <a:endParaRPr lang="en-US" dirty="0"/>
          </a:p>
          <a:p>
            <a:pPr lvl="1"/>
            <a:r>
              <a:rPr lang="en-US" b="1" dirty="0">
                <a:cs typeface="ヒラギノ角ゴ Pro W3" pitchFamily="-112" charset="-128"/>
              </a:rPr>
              <a:t>[IARs, Financial Advisors, Financial Planner disclosure (NOTE: the bracketed text "financial planning and" is only required for financial planners.)] </a:t>
            </a:r>
            <a:r>
              <a:rPr lang="en-US" dirty="0">
                <a:cs typeface="ヒラギノ角ゴ Pro W3" pitchFamily="-112" charset="-128"/>
              </a:rPr>
              <a:t>I offer [Financial planning and] investment advisory services and programs through Pruco Securities, LLC (Pruco), under the marketing name Prudential Financial Planning Services (PFPS), pursuant to a separate client agreement.  Insurance and securities products and services are offered through a registered representative of Pruco, and an agent of issuing insurance companies. 1-800-778-2255.]</a:t>
            </a:r>
          </a:p>
          <a:p>
            <a:pPr lvl="1"/>
            <a:endParaRPr lang="en-US" dirty="0">
              <a:cs typeface="ヒラギノ角ゴ Pro W3" pitchFamily="-112" charset="-128"/>
            </a:endParaRPr>
          </a:p>
          <a:p>
            <a:pPr lvl="1"/>
            <a:r>
              <a:rPr lang="en-US" b="1" dirty="0">
                <a:cs typeface="ヒラギノ角ゴ Pro W3" pitchFamily="-112" charset="-128"/>
              </a:rPr>
              <a:t>[For Advisor/Planners: </a:t>
            </a:r>
            <a:r>
              <a:rPr lang="en-US" dirty="0">
                <a:cs typeface="ヒラギノ角ゴ Pro W3" pitchFamily="-112" charset="-128"/>
              </a:rPr>
              <a:t>Our financial advisors offer investment advice, and some may offer financial planning. Our financial advisors and financial planners offer financial planning and/or investment advice through Pruco Securities, LLC (Pruco), under the marketing name Prudential Financial Planning Services (PFPS). A financial advisor or financial planner offers securities products and services as a registered representative of Pruco and offers insurance products as an agent of issuing insurance companies. 1-800-778-2255.]</a:t>
            </a:r>
          </a:p>
          <a:p>
            <a:pPr lvl="1"/>
            <a:endParaRPr lang="en-US" dirty="0">
              <a:cs typeface="ヒラギノ角ゴ Pro W3" pitchFamily="-112" charset="-128"/>
            </a:endParaRPr>
          </a:p>
          <a:p>
            <a:pPr lvl="1"/>
            <a:r>
              <a:rPr lang="en-US" b="1" dirty="0">
                <a:cs typeface="ヒラギノ角ゴ Pro W3" pitchFamily="-112" charset="-128"/>
              </a:rPr>
              <a:t>Producer licensed in the state of MN and using the Financial Advisor/Financial Planner/Advisor-Planner title must include: </a:t>
            </a:r>
            <a:r>
              <a:rPr lang="en-US" dirty="0">
                <a:cs typeface="ヒラギノ角ゴ Pro W3" pitchFamily="-112" charset="-128"/>
              </a:rPr>
              <a:t>[My compensation may be based on a combination of fees and commissions.]</a:t>
            </a:r>
          </a:p>
          <a:p>
            <a:pPr lvl="1"/>
            <a:endParaRPr lang="en-US" dirty="0"/>
          </a:p>
          <a:p>
            <a:pPr lvl="1"/>
            <a:r>
              <a:rPr lang="en-US" b="1" dirty="0"/>
              <a:t>[</a:t>
            </a:r>
            <a:r>
              <a:rPr lang="en-US" b="1" dirty="0">
                <a:solidFill>
                  <a:srgbClr val="FF0000"/>
                </a:solidFill>
              </a:rPr>
              <a:t>If identified as a DBA, you must state the following]</a:t>
            </a:r>
            <a:r>
              <a:rPr lang="en-US" dirty="0"/>
              <a:t>  My name is _______, and I am a financial professional with [DBA Firm Name].  [DBA firm name] is an independent organization and is not an affiliate of any of the Prudential Financial companies.  I service and sell insurance products of Prudential Financial’s affiliated insurance companies in addition to products of non-affiliated insurance companies.  I am also authorized to use this materials.]</a:t>
            </a:r>
          </a:p>
          <a:p>
            <a:pPr marL="0" marR="0">
              <a:spcBef>
                <a:spcPts val="0"/>
              </a:spcBef>
              <a:spcAft>
                <a:spcPts val="0"/>
              </a:spcAft>
            </a:pPr>
            <a:endParaRPr lang="en-US" sz="1800" dirty="0">
              <a:effectLst/>
              <a:latin typeface="PrudentialModern Med" pitchFamily="2" charset="0"/>
              <a:ea typeface="Calibri" panose="020F0502020204030204" pitchFamily="34" charset="0"/>
              <a:cs typeface="Times New Roman" panose="02020603050405020304" pitchFamily="18" charset="0"/>
            </a:endParaRPr>
          </a:p>
          <a:p>
            <a:pPr marL="457200" marR="0" lvl="1">
              <a:spcBef>
                <a:spcPts val="0"/>
              </a:spcBef>
              <a:spcAft>
                <a:spcPts val="0"/>
              </a:spcAft>
            </a:pPr>
            <a:r>
              <a:rPr lang="en-US" sz="1800" dirty="0">
                <a:effectLst/>
                <a:latin typeface="PrudentialModern Med" pitchFamily="2" charset="0"/>
                <a:ea typeface="Calibri" panose="020F0502020204030204" pitchFamily="34" charset="0"/>
                <a:cs typeface="Times New Roman" panose="02020603050405020304" pitchFamily="18" charset="0"/>
              </a:rPr>
              <a:t>[</a:t>
            </a:r>
            <a:r>
              <a:rPr lang="en-US" sz="1800" b="1" i="1" dirty="0">
                <a:effectLst/>
                <a:latin typeface="PrudentialModern Med" pitchFamily="2" charset="0"/>
                <a:ea typeface="Calibri" panose="020F0502020204030204" pitchFamily="34" charset="0"/>
                <a:cs typeface="Times New Roman" panose="02020603050405020304" pitchFamily="18" charset="0"/>
              </a:rPr>
              <a:t>NOTE: If including an educational J.D.* designation, add the following disclosure to the slide cover</a:t>
            </a:r>
            <a:r>
              <a:rPr lang="en-US" sz="1800" dirty="0">
                <a:effectLst/>
                <a:latin typeface="PrudentialModern Med" pitchFamily="2" charset="0"/>
                <a:ea typeface="Calibri" panose="020F0502020204030204" pitchFamily="34" charset="0"/>
                <a:cs typeface="Times New Roman" panose="02020603050405020304" pitchFamily="18" charset="0"/>
              </a:rPr>
              <a:t>:  *Educational designation only – individual does not represent Prudential in a legal capacity or provide legal advice</a:t>
            </a:r>
            <a:r>
              <a:rPr lang="en-US" sz="1800" b="1" dirty="0">
                <a:effectLst/>
                <a:latin typeface="PrudentialModern Med" pitchFamily="2"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PrudentialModern Med" pitchFamily="2"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p:cNvSpPr>
            <a:spLocks noGrp="1"/>
          </p:cNvSpPr>
          <p:nvPr>
            <p:ph type="sldNum" sz="quarter" idx="5"/>
          </p:nvPr>
        </p:nvSpPr>
        <p:spPr/>
        <p:txBody>
          <a:bodyPr/>
          <a:lstStyle/>
          <a:p>
            <a:fld id="{179B27B7-026E-475C-BD79-46038DD13905}" type="slidenum">
              <a:rPr lang="en-US" smtClean="0"/>
              <a:t>1</a:t>
            </a:fld>
            <a:endParaRPr lang="en-US" dirty="0"/>
          </a:p>
        </p:txBody>
      </p:sp>
    </p:spTree>
    <p:extLst>
      <p:ext uri="{BB962C8B-B14F-4D97-AF65-F5344CB8AC3E}">
        <p14:creationId xmlns:p14="http://schemas.microsoft.com/office/powerpoint/2010/main" val="404504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Thank you for attending today’s session. I’ve enjoyed discussing strategies and resources that will help you and your families, and I hope you’ve learned some useful information. Now, if you have any questions, I’d be happy to answer them.</a:t>
            </a:r>
          </a:p>
        </p:txBody>
      </p:sp>
      <p:sp>
        <p:nvSpPr>
          <p:cNvPr id="4" name="Slide Number Placeholder 3"/>
          <p:cNvSpPr>
            <a:spLocks noGrp="1"/>
          </p:cNvSpPr>
          <p:nvPr>
            <p:ph type="sldNum" sz="quarter" idx="5"/>
          </p:nvPr>
        </p:nvSpPr>
        <p:spPr/>
        <p:txBody>
          <a:bodyPr/>
          <a:lstStyle/>
          <a:p>
            <a:fld id="{179B27B7-026E-475C-BD79-46038DD13905}" type="slidenum">
              <a:rPr lang="en-US" smtClean="0"/>
              <a:t>10</a:t>
            </a:fld>
            <a:endParaRPr lang="en-US" dirty="0"/>
          </a:p>
        </p:txBody>
      </p:sp>
    </p:spTree>
    <p:extLst>
      <p:ext uri="{BB962C8B-B14F-4D97-AF65-F5344CB8AC3E}">
        <p14:creationId xmlns:p14="http://schemas.microsoft.com/office/powerpoint/2010/main" val="191424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Few people know what it’s like to own a small business unless they’ve done it. It requires vision, passion and optimism to create something from scratch. You must maintain the high level of dedication and tireless work ethic it takes to keep a brand, product, and team continually working and evolving. You understand all of this because you have your own business and understand the struggles that come with it. As you may know, the stress of these responsibilities can become overwhelming. That is why it is so important to hire a professional team that you can delegate tasks to as well as providing invaluable advice. You don’t have to do everything, and you certainty don’t need to be an expert in every area of the small business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can be expensive to work with professionals like this and you may worry that it is not affordable. On the contrary, y</a:t>
            </a:r>
            <a:r>
              <a:rPr lang="en-US" sz="1200" b="0" i="0" kern="1200" dirty="0">
                <a:solidFill>
                  <a:schemeClr val="tx1"/>
                </a:solidFill>
                <a:effectLst/>
                <a:latin typeface="+mn-lt"/>
                <a:ea typeface="+mn-ea"/>
                <a:cs typeface="+mn-cs"/>
              </a:rPr>
              <a:t>ou’ll not only have extra time to focus on your role, you’ll have peace of mind that an expert is taking care of details that are critical to your business’ success.</a:t>
            </a:r>
            <a:r>
              <a:rPr lang="en-US" sz="1200" b="0" i="0" u="none" strike="noStrike" kern="1200" dirty="0">
                <a:solidFill>
                  <a:schemeClr val="tx1"/>
                </a:solidFill>
                <a:effectLst/>
                <a:latin typeface="+mn-lt"/>
                <a:ea typeface="+mn-ea"/>
                <a:cs typeface="+mn-cs"/>
              </a:rPr>
              <a:t> Hiring financial professionals, tax advisors, and or trust/estate attorneys can provide</a:t>
            </a:r>
            <a:r>
              <a:rPr lang="en-US" sz="1200" b="0" i="0" kern="1200" dirty="0">
                <a:solidFill>
                  <a:schemeClr val="tx1"/>
                </a:solidFill>
                <a:effectLst/>
                <a:latin typeface="+mn-lt"/>
                <a:ea typeface="+mn-ea"/>
                <a:cs typeface="+mn-cs"/>
              </a:rPr>
              <a:t> the experience and expertise to help you make the most of your investments, taxes, and protecting your assets.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Let’s look at how each could benefit your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Financial Professional</a:t>
            </a:r>
            <a:r>
              <a:rPr lang="en-US" sz="1200" b="0" i="0" kern="1200" dirty="0">
                <a:solidFill>
                  <a:schemeClr val="tx1"/>
                </a:solidFill>
                <a:effectLst/>
                <a:latin typeface="+mn-lt"/>
                <a:ea typeface="+mn-ea"/>
                <a:cs typeface="+mn-cs"/>
              </a:rPr>
              <a:t>: At times, you will be acting as the head of many departments. With your foot in so many doors, it can be easy to lose focus. If this results in mismanaging money, cash flow problems, delayed or over paid vendor accounts, your businesses may need to close its doors. Consulting with a financial professional can help break down and assess your business processes and money in advance to maximize your efficiency and success.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Tax Advisors</a:t>
            </a:r>
            <a:r>
              <a:rPr lang="en-US" sz="1200" b="0" i="0" kern="1200" dirty="0">
                <a:solidFill>
                  <a:schemeClr val="tx1"/>
                </a:solidFill>
                <a:effectLst/>
                <a:latin typeface="+mn-lt"/>
                <a:ea typeface="+mn-ea"/>
                <a:cs typeface="+mn-cs"/>
              </a:rPr>
              <a:t>: Accountants can provide advice and support in key areas for business success, including a business plan, managing finances, taxes, and much more. Accountants can help you out during every stage of your company's development so you can place more focus on doing what you love – owning your own business.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Trust/Estate Attorney: </a:t>
            </a:r>
            <a:r>
              <a:rPr lang="en-US" sz="1200" b="0" i="0" kern="1200" dirty="0">
                <a:solidFill>
                  <a:schemeClr val="tx1"/>
                </a:solidFill>
                <a:effectLst/>
                <a:latin typeface="+mn-lt"/>
                <a:ea typeface="+mn-ea"/>
                <a:cs typeface="+mn-cs"/>
              </a:rPr>
              <a:t>Your business probably accounts for a large portion of your net worth, so it’s important to plan how your company will be handled in the event of your death or disability. Without proper estate planning, the business you’ve worked so hard to build could be in jeopardy. An attorney will be able to assist you with writing a will, succession and estate planning, and buy-sell agreements, to name a few.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is important to assess your unique situation when making these decisions. The steps you take today can make a big difference down the road.</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B27B7-026E-475C-BD79-46038DD13905}" type="slidenum">
              <a:rPr lang="en-US" smtClean="0"/>
              <a:t>11</a:t>
            </a:fld>
            <a:endParaRPr lang="en-US" dirty="0"/>
          </a:p>
        </p:txBody>
      </p:sp>
    </p:spTree>
    <p:extLst>
      <p:ext uri="{BB962C8B-B14F-4D97-AF65-F5344CB8AC3E}">
        <p14:creationId xmlns:p14="http://schemas.microsoft.com/office/powerpoint/2010/main" val="27983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B27B7-026E-475C-BD79-46038DD13905}" type="slidenum">
              <a:rPr lang="en-US" smtClean="0"/>
              <a:t>12</a:t>
            </a:fld>
            <a:endParaRPr lang="en-US" dirty="0"/>
          </a:p>
        </p:txBody>
      </p:sp>
    </p:spTree>
    <p:extLst>
      <p:ext uri="{BB962C8B-B14F-4D97-AF65-F5344CB8AC3E}">
        <p14:creationId xmlns:p14="http://schemas.microsoft.com/office/powerpoint/2010/main" val="313689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You’ve worked hard to build your business. Protecting it is critical to its longevity and your livelihood but requires making important planning decisions. As a business owner, we understand the unique financial challenges you may have.  For example, </a:t>
            </a:r>
            <a:r>
              <a:rPr lang="en-US" sz="1200" b="0" i="1" kern="1200" dirty="0">
                <a:solidFill>
                  <a:schemeClr val="tx1"/>
                </a:solidFill>
                <a:effectLst/>
                <a:latin typeface="+mn-lt"/>
                <a:ea typeface="+mn-ea"/>
                <a:cs typeface="+mn-cs"/>
              </a:rPr>
              <a:t>Are you counting on your business for your retirement income? Could your business continue without you or another key person? And what about your family, will they have financial security if something unexpected happens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are all examples of the concerns that many of you here today may have. </a:t>
            </a:r>
            <a:r>
              <a:rPr lang="en-US" dirty="0"/>
              <a:t>Today, we will be looking at a handful strategies you can implement to prepare your business for long-term success.…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B27B7-026E-475C-BD79-46038DD13905}" type="slidenum">
              <a:rPr lang="en-US" smtClean="0"/>
              <a:t>2</a:t>
            </a:fld>
            <a:endParaRPr lang="en-US" dirty="0"/>
          </a:p>
        </p:txBody>
      </p:sp>
    </p:spTree>
    <p:extLst>
      <p:ext uri="{BB962C8B-B14F-4D97-AF65-F5344CB8AC3E}">
        <p14:creationId xmlns:p14="http://schemas.microsoft.com/office/powerpoint/2010/main" val="334508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Today, we will be looking at a handful strategies you can implement to prepare your business for long-term success. These strategies include, but are not limited to, life insurance policies, retirement planning, succession planning, and assembling a professional team. </a:t>
            </a:r>
          </a:p>
          <a:p>
            <a:pPr rtl="0"/>
            <a:endParaRPr lang="en-US" dirty="0"/>
          </a:p>
          <a:p>
            <a:pPr rtl="0"/>
            <a:r>
              <a:rPr lang="en-US" sz="1200" b="0" i="0" kern="1200" dirty="0">
                <a:solidFill>
                  <a:schemeClr val="tx1"/>
                </a:solidFill>
                <a:effectLst/>
                <a:latin typeface="+mn-lt"/>
                <a:ea typeface="+mn-ea"/>
                <a:cs typeface="+mn-cs"/>
              </a:rPr>
              <a:t>For any business to survive in this competitive landscape, there must be a constant need for strategy development and retooling. An important piece of advice is to continue educating yourself. Be proactive and don’t let your decisions stagnate - there must be constant measurement and evaluation to ensure that targets are being met and that your business is growing like it should. Over the next several slides, we will take a deeper dive into each individual strategy and how you can best implement them for YOUR business. </a:t>
            </a:r>
            <a:endParaRPr lang="en-US" dirty="0"/>
          </a:p>
          <a:p>
            <a:pPr rtl="0"/>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B27B7-026E-475C-BD79-46038DD13905}" type="slidenum">
              <a:rPr lang="en-US" smtClean="0"/>
              <a:t>3</a:t>
            </a:fld>
            <a:endParaRPr lang="en-US" dirty="0"/>
          </a:p>
        </p:txBody>
      </p:sp>
    </p:spTree>
    <p:extLst>
      <p:ext uri="{BB962C8B-B14F-4D97-AF65-F5344CB8AC3E}">
        <p14:creationId xmlns:p14="http://schemas.microsoft.com/office/powerpoint/2010/main" val="217179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small business owner, you depend on the talents, managerial skills, and experience of key employees. If a key employee is lost because of a disability or death, the financial loss to your business can be devastating. Creditors may become nervous about continuing to extend credit.  The goodwill that you have worked so hard to establish may be diminished. The list goes 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 can help protect your business from such a loss using life or disability insurance. Life insurance proceeds or disability income benefits are paid to your business to be used to help meet debt obligations, offset lost sales, or cover the expenses associated with recruiting, hiring, and training a replacement for a key person. </a:t>
            </a:r>
            <a:r>
              <a:rPr lang="en-US" dirty="0"/>
              <a:t>Life insurance is frequently used to fund business continuation and executive compensation strategies. It’s a versatile financial instrument that covers the risk of premature death by providing an immediate death benefit. It also offers an opportunity for income-tax-deferred cash value growth and </a:t>
            </a:r>
            <a:r>
              <a:rPr lang="en-US" b="1" dirty="0"/>
              <a:t>generally allows for </a:t>
            </a:r>
            <a:r>
              <a:rPr lang="en-US" dirty="0"/>
              <a:t>tax-favored withdrawals and loans. Think about what kind of financial needs your team would face in an absence of yourself or a key employees and consider a policy that would cover your business. A term policy offers lower premiums for a fixed “term,” such as 10, 20 or 30 years. A permanent policy will cost more but will last your lifetime, if needed.</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Here are some ways life insurance can help protect and grow your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dirty="0"/>
              <a:t>- It can  help ensure the continuation of a business—beyond the current owner or owners.</a:t>
            </a:r>
          </a:p>
          <a:p>
            <a:r>
              <a:rPr lang="en-US" sz="1200" dirty="0"/>
              <a:t>- It can provide funds to a business owner’s spouse and heirs.</a:t>
            </a:r>
          </a:p>
          <a:p>
            <a:r>
              <a:rPr lang="en-US" sz="1200" dirty="0"/>
              <a:t>- Use it as part of executive compensation arrangements, to attract new talent and retain key employees.</a:t>
            </a:r>
          </a:p>
          <a:p>
            <a:r>
              <a:rPr lang="en-US" sz="1200" dirty="0"/>
              <a:t>- It can help fund Buy-Sell Arrangements that create a ready market for an owner's interest.</a:t>
            </a:r>
          </a:p>
          <a:p>
            <a:pPr marL="0" indent="0">
              <a:buFontTx/>
              <a:buNone/>
            </a:pPr>
            <a:r>
              <a:rPr lang="en-US" sz="1200" dirty="0"/>
              <a:t>- Lastly, life insurance can help provide key employee protection</a:t>
            </a:r>
          </a:p>
          <a:p>
            <a:pPr marL="0" indent="0">
              <a:buFontTx/>
              <a:buNone/>
            </a:pPr>
            <a:endParaRPr lang="en-US" sz="1200" dirty="0"/>
          </a:p>
          <a:p>
            <a:pPr marL="0" indent="0">
              <a:buFontTx/>
              <a:buNone/>
            </a:pPr>
            <a:r>
              <a:rPr lang="en-US" sz="1200" dirty="0"/>
              <a:t>It is important to have discussions surrounding life insurance with your business partners and employees. It may also be beneficial s</a:t>
            </a:r>
            <a:r>
              <a:rPr lang="en-US" dirty="0"/>
              <a:t>peak with your financial professional to discuss which life insurance plans would make the most sense given your unique situation.</a:t>
            </a:r>
            <a:endParaRPr lang="en-US" sz="1200" dirty="0"/>
          </a:p>
          <a:p>
            <a:pPr marL="171450" indent="-171450">
              <a:buFontTx/>
              <a:buChar cha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179B27B7-026E-475C-BD79-46038DD13905}" type="slidenum">
              <a:rPr lang="en-US" smtClean="0"/>
              <a:t>4</a:t>
            </a:fld>
            <a:endParaRPr lang="en-US" dirty="0"/>
          </a:p>
        </p:txBody>
      </p:sp>
    </p:spTree>
    <p:extLst>
      <p:ext uri="{BB962C8B-B14F-4D97-AF65-F5344CB8AC3E}">
        <p14:creationId xmlns:p14="http://schemas.microsoft.com/office/powerpoint/2010/main" val="381392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Retirement plans come in many different forms and selecting the most appropriate and beneficial plan for your company is important. Amidst the COVID-19 pandemic, it is as critical as ever to choose a plan or plans that best meet your goals as the employer as well as the needs of any employees you may have. Retirement planning provides a safety net for the future and can be beneficial to both employers and employees. Exploring your options for retirement plans can help you find one that optimizes your small-business needs and provides the best savings for your business and your employees. Retirement plans for small businesses can come in the form of a Keogh plan, SEP plan, SIMPLE IRA plan, SIMPLE 401(k) plan, or an individual 401(k) plan. This decision will be based on how much flexibility you want and how much you can afford to contribute to employee plans. There are a lot of moving parts to consider, especially the </a:t>
            </a:r>
            <a:r>
              <a:rPr lang="en-US" sz="1200" b="0" i="0" kern="1200" dirty="0">
                <a:solidFill>
                  <a:schemeClr val="tx1"/>
                </a:solidFill>
                <a:effectLst/>
                <a:latin typeface="+mn-lt"/>
                <a:ea typeface="+mn-ea"/>
                <a:cs typeface="+mn-cs"/>
              </a:rPr>
              <a:t>number of people the plan will need to cover. Try to narrow the plans down by comparing other details and how they may better serve your business than the rest.</a:t>
            </a:r>
            <a:r>
              <a:rPr lang="en-US" sz="1200" b="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By exploring all your options and fitting them to the fiscal and operational structure of your company, you can decide how much you can and want to contribute to employee retirement plans and what type of plan can best handle these contributions. </a:t>
            </a:r>
          </a:p>
          <a:p>
            <a:endParaRPr lang="en-US" dirty="0"/>
          </a:p>
          <a:p>
            <a:r>
              <a:rPr lang="en-US" dirty="0"/>
              <a:t>Here are some important points to consider when choosing your plan: </a:t>
            </a:r>
          </a:p>
          <a:p>
            <a:endParaRPr lang="en-US" dirty="0"/>
          </a:p>
          <a:p>
            <a:r>
              <a:rPr lang="en-US" dirty="0"/>
              <a:t>Does your plan…</a:t>
            </a:r>
          </a:p>
          <a:p>
            <a:pPr>
              <a:lnSpc>
                <a:spcPct val="100000"/>
              </a:lnSpc>
              <a:spcBef>
                <a:spcPts val="1200"/>
              </a:spcBef>
              <a:spcAft>
                <a:spcPts val="1200"/>
              </a:spcAft>
              <a:buClr>
                <a:srgbClr val="07639D"/>
              </a:buClr>
              <a:buFont typeface="Wingdings" panose="05000000000000000000" pitchFamily="2" charset="2"/>
              <a:buChar char="§"/>
            </a:pPr>
            <a:r>
              <a:rPr lang="en-US" sz="1200" dirty="0">
                <a:latin typeface="PrudentialModern Med Cond" pitchFamily="2" charset="0"/>
              </a:rPr>
              <a:t>Maximize contributions and build retirement benefits for you as the owner?</a:t>
            </a:r>
          </a:p>
          <a:p>
            <a:pPr>
              <a:lnSpc>
                <a:spcPct val="100000"/>
              </a:lnSpc>
              <a:spcBef>
                <a:spcPts val="1200"/>
              </a:spcBef>
              <a:spcAft>
                <a:spcPts val="1200"/>
              </a:spcAft>
              <a:buClr>
                <a:srgbClr val="07639D"/>
              </a:buClr>
              <a:buFont typeface="Wingdings" panose="05000000000000000000" pitchFamily="2" charset="2"/>
              <a:buChar char="§"/>
            </a:pPr>
            <a:r>
              <a:rPr lang="en-US" sz="1200" dirty="0">
                <a:latin typeface="PrudentialModern Med Cond" pitchFamily="2" charset="0"/>
              </a:rPr>
              <a:t>Maximize contributions for highly-compensated employees vs. lower-compensated employees?</a:t>
            </a:r>
          </a:p>
          <a:p>
            <a:pPr>
              <a:lnSpc>
                <a:spcPct val="100000"/>
              </a:lnSpc>
              <a:spcBef>
                <a:spcPts val="1200"/>
              </a:spcBef>
              <a:spcAft>
                <a:spcPts val="1200"/>
              </a:spcAft>
              <a:buClr>
                <a:srgbClr val="07639D"/>
              </a:buClr>
              <a:buFont typeface="Wingdings" panose="05000000000000000000" pitchFamily="2" charset="2"/>
              <a:buChar char="§"/>
            </a:pPr>
            <a:r>
              <a:rPr lang="en-US" sz="1200" dirty="0">
                <a:latin typeface="PrudentialModern Med Cond" pitchFamily="2" charset="0"/>
              </a:rPr>
              <a:t>Offer flexibility in making contributions each year?</a:t>
            </a:r>
          </a:p>
          <a:p>
            <a:pPr>
              <a:lnSpc>
                <a:spcPct val="100000"/>
              </a:lnSpc>
              <a:spcBef>
                <a:spcPts val="1200"/>
              </a:spcBef>
              <a:spcAft>
                <a:spcPts val="1200"/>
              </a:spcAft>
              <a:buClr>
                <a:srgbClr val="07639D"/>
              </a:buClr>
              <a:buFont typeface="Wingdings" panose="05000000000000000000" pitchFamily="2" charset="2"/>
              <a:buChar char="§"/>
            </a:pPr>
            <a:r>
              <a:rPr lang="en-US" sz="1200" dirty="0">
                <a:latin typeface="PrudentialModern Med Cond" pitchFamily="2" charset="0"/>
              </a:rPr>
              <a:t>Build retirement benefits for employees?</a:t>
            </a:r>
          </a:p>
          <a:p>
            <a:pPr>
              <a:lnSpc>
                <a:spcPct val="100000"/>
              </a:lnSpc>
              <a:spcBef>
                <a:spcPts val="1200"/>
              </a:spcBef>
              <a:spcAft>
                <a:spcPts val="1200"/>
              </a:spcAft>
              <a:buClr>
                <a:srgbClr val="07639D"/>
              </a:buClr>
              <a:buFont typeface="Wingdings" panose="05000000000000000000" pitchFamily="2" charset="2"/>
              <a:buChar char="§"/>
            </a:pPr>
            <a:r>
              <a:rPr lang="en-US" sz="1200" dirty="0">
                <a:latin typeface="PrudentialModern Med Cond" pitchFamily="2" charset="0"/>
              </a:rPr>
              <a:t>Attract and retain employees?</a:t>
            </a:r>
          </a:p>
          <a:p>
            <a:pPr>
              <a:lnSpc>
                <a:spcPct val="100000"/>
              </a:lnSpc>
              <a:spcBef>
                <a:spcPts val="1200"/>
              </a:spcBef>
              <a:spcAft>
                <a:spcPts val="1200"/>
              </a:spcAft>
              <a:buClr>
                <a:srgbClr val="07639D"/>
              </a:buClr>
              <a:buFont typeface="Wingdings" panose="05000000000000000000" pitchFamily="2" charset="2"/>
              <a:buChar char="§"/>
            </a:pPr>
            <a:r>
              <a:rPr lang="en-US" sz="1200" dirty="0">
                <a:latin typeface="PrudentialModern Med Cond" pitchFamily="2" charset="0"/>
              </a:rPr>
              <a:t>Utilize income tax deferral on plan contributions and investment earnings?</a:t>
            </a:r>
          </a:p>
          <a:p>
            <a:pPr marL="0" marR="0" lvl="0" indent="0" algn="l" defTabSz="914400" rtl="0" eaLnBrk="1" fontAlgn="auto" latinLnBrk="0" hangingPunct="1">
              <a:lnSpc>
                <a:spcPct val="100000"/>
              </a:lnSpc>
              <a:spcBef>
                <a:spcPts val="1200"/>
              </a:spcBef>
              <a:spcAft>
                <a:spcPts val="1200"/>
              </a:spcAft>
              <a:buClr>
                <a:srgbClr val="07639D"/>
              </a:buClr>
              <a:buSzTx/>
              <a:buFont typeface="Wingdings" panose="05000000000000000000" pitchFamily="2" charset="2"/>
              <a:buChar char="§"/>
              <a:tabLst/>
              <a:defRPr/>
            </a:pPr>
            <a:r>
              <a:rPr lang="en-US" dirty="0"/>
              <a:t>Keep your most important goals in mind as you evaluate plans in terms of these seven key areas?</a:t>
            </a:r>
          </a:p>
          <a:p>
            <a:pPr>
              <a:lnSpc>
                <a:spcPct val="100000"/>
              </a:lnSpc>
              <a:spcBef>
                <a:spcPts val="1200"/>
              </a:spcBef>
              <a:spcAft>
                <a:spcPts val="1200"/>
              </a:spcAft>
              <a:buClr>
                <a:srgbClr val="07639D"/>
              </a:buClr>
              <a:buFont typeface="Wingdings" panose="05000000000000000000" pitchFamily="2" charset="2"/>
              <a:buChar char="§"/>
            </a:pPr>
            <a:endParaRPr lang="en-US" sz="1200" dirty="0">
              <a:latin typeface="PrudentialModern Med Co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answers to the prior questions can be utilized to determine the most appropriate and beneficial plan or plans for your company. Every type of plan has its own advantages and disadvantages. You can find the right type of plan for your company by seeing how they compare to one another in certain key areas as well as becoming familiar with their benefits and limitations. Remember that in addition to your own research, it is useful to have a tax advisor and other professionals help you evaluate your options and select an appropriate retirement plan.</a:t>
            </a:r>
          </a:p>
          <a:p>
            <a:endParaRPr lang="en-US" dirty="0"/>
          </a:p>
        </p:txBody>
      </p:sp>
      <p:sp>
        <p:nvSpPr>
          <p:cNvPr id="4" name="Slide Number Placeholder 3"/>
          <p:cNvSpPr>
            <a:spLocks noGrp="1"/>
          </p:cNvSpPr>
          <p:nvPr>
            <p:ph type="sldNum" sz="quarter" idx="5"/>
          </p:nvPr>
        </p:nvSpPr>
        <p:spPr/>
        <p:txBody>
          <a:bodyPr/>
          <a:lstStyle/>
          <a:p>
            <a:fld id="{179B27B7-026E-475C-BD79-46038DD13905}" type="slidenum">
              <a:rPr lang="en-US" smtClean="0"/>
              <a:t>5</a:t>
            </a:fld>
            <a:endParaRPr lang="en-US" dirty="0"/>
          </a:p>
        </p:txBody>
      </p:sp>
    </p:spTree>
    <p:extLst>
      <p:ext uri="{BB962C8B-B14F-4D97-AF65-F5344CB8AC3E}">
        <p14:creationId xmlns:p14="http://schemas.microsoft.com/office/powerpoint/2010/main" val="54312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Setting Every Community Up for Retirement Enhancement (SECURE) is designed to encourage more businesses to offer a retirement plan to their employees and encourage employees to save more for retirement.  Key provisions include: </a:t>
            </a:r>
          </a:p>
          <a:p>
            <a:endParaRPr lang="en-US" dirty="0"/>
          </a:p>
          <a:p>
            <a:r>
              <a:rPr lang="en-US" dirty="0"/>
              <a:t>1. Increased Tax Credits for Small Businesses </a:t>
            </a:r>
          </a:p>
          <a:p>
            <a:r>
              <a:rPr lang="en-US" dirty="0"/>
              <a:t>Small businesses can receive a tax credit for retirement plan start-up costs up to $5,000. An additional tax credit of $500 a year for three years will be available if the plan offers automatic enrollment. Eligible employees will be automatically enrolled in the plan and will have to affirmatively elect out if they do not want to participate. Automatic enrollment increases both plan participation and savings rates among employees. </a:t>
            </a:r>
          </a:p>
          <a:p>
            <a:endParaRPr lang="en-US" dirty="0"/>
          </a:p>
          <a:p>
            <a:r>
              <a:rPr lang="en-US" dirty="0"/>
              <a:t>2. Expansion of Multiple-Employer Plans </a:t>
            </a:r>
          </a:p>
          <a:p>
            <a:r>
              <a:rPr lang="en-US" dirty="0"/>
              <a:t>The Act permits unrelated small businesses to share the administrative and financial burden of establishing and maintaining a retirement plan. It also shields employers from the breach of another’s administrative and fiduciary duties. </a:t>
            </a:r>
          </a:p>
          <a:p>
            <a:endParaRPr lang="en-US" dirty="0"/>
          </a:p>
          <a:p>
            <a:r>
              <a:rPr lang="en-US" dirty="0"/>
              <a:t>3. Expansion of Plan Eligibility to Long-Term Part-Time Employees The SECURE Act expands employee coverage to those that have worked at least 500 hours per year for the past three consecutive years. </a:t>
            </a:r>
          </a:p>
          <a:p>
            <a:endParaRPr lang="en-US" dirty="0"/>
          </a:p>
          <a:p>
            <a:r>
              <a:rPr lang="en-US" b="1" i="1" dirty="0"/>
              <a:t>[Note to presenter: Optional handout “SECURE Act Overview Flyer” 1029820 available on </a:t>
            </a:r>
            <a:r>
              <a:rPr lang="en-US" b="1" i="1" dirty="0" err="1"/>
              <a:t>PruXpress</a:t>
            </a:r>
            <a:r>
              <a:rPr lang="en-US" b="1" i="1" dirty="0"/>
              <a:t>.]</a:t>
            </a:r>
          </a:p>
          <a:p>
            <a:endParaRPr lang="en-US" dirty="0"/>
          </a:p>
        </p:txBody>
      </p:sp>
      <p:sp>
        <p:nvSpPr>
          <p:cNvPr id="4" name="Slide Number Placeholder 3"/>
          <p:cNvSpPr>
            <a:spLocks noGrp="1"/>
          </p:cNvSpPr>
          <p:nvPr>
            <p:ph type="sldNum" sz="quarter" idx="5"/>
          </p:nvPr>
        </p:nvSpPr>
        <p:spPr/>
        <p:txBody>
          <a:bodyPr/>
          <a:lstStyle/>
          <a:p>
            <a:fld id="{179B27B7-026E-475C-BD79-46038DD13905}" type="slidenum">
              <a:rPr lang="en-US" smtClean="0"/>
              <a:t>6</a:t>
            </a:fld>
            <a:endParaRPr lang="en-US" dirty="0"/>
          </a:p>
        </p:txBody>
      </p:sp>
    </p:spTree>
    <p:extLst>
      <p:ext uri="{BB962C8B-B14F-4D97-AF65-F5344CB8AC3E}">
        <p14:creationId xmlns:p14="http://schemas.microsoft.com/office/powerpoint/2010/main" val="395890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competitive environment, business owners face the challenges of ensuring the continuation of their businesses, even after they’ve moved on. </a:t>
            </a:r>
            <a:r>
              <a:rPr lang="en-US" sz="1200" b="0" i="0" u="none" strike="noStrike" kern="1200" baseline="0" dirty="0">
                <a:solidFill>
                  <a:schemeClr val="tx1"/>
                </a:solidFill>
                <a:latin typeface="+mn-lt"/>
                <a:ea typeface="+mn-ea"/>
                <a:cs typeface="+mn-cs"/>
              </a:rPr>
              <a:t>A succession plan for your business is one of the most important safeguards you can use to ensure the company’s future success. Approximately one-third of family businesses that transfer to the next generation result in success, and only 12 percent make it to the third generation. </a:t>
            </a:r>
            <a:r>
              <a:rPr lang="en-US" dirty="0"/>
              <a:t>You’re in a unique position to help make the important decisions today that can help ensure the future and financial security of your businesses.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Creating a business succession plan may be one of the most difficult management challenges of your professional career. Juggling the selection and preparation of successors with tax and estate concerns makes succession planning a complicated endeavor, as evidenced by the failure rate of second and third generation businesses. The best way to successfully send your company into the future is to start forming a plan now. Let’s look at various business succession options available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r>
              <a:rPr lang="en-US" sz="1200" b="1" dirty="0"/>
              <a:t>-Transfer of ownership to the next generation:</a:t>
            </a:r>
            <a:r>
              <a:rPr lang="en-US" sz="1200" dirty="0"/>
              <a:t> </a:t>
            </a:r>
            <a:r>
              <a:rPr lang="en-US" sz="1200" b="0" i="0" kern="1200" dirty="0">
                <a:solidFill>
                  <a:schemeClr val="tx1"/>
                </a:solidFill>
                <a:effectLst/>
                <a:latin typeface="+mn-lt"/>
                <a:ea typeface="+mn-ea"/>
                <a:cs typeface="+mn-cs"/>
              </a:rPr>
              <a:t>Many people who seek estate planning advice are owners of family businesses, and one of their chief concerns is how to pass on the business to the next generation. As of 2018, 19% of small businesses in America were family owned, according to SCORE. Transferring your business to the next generation can be done through a will, gifting it, selling it, or giving it to a trust, to name a few. </a:t>
            </a:r>
          </a:p>
          <a:p>
            <a:r>
              <a:rPr lang="en-US" sz="1200" b="1" dirty="0"/>
              <a:t>-Employee stock ownership plan (ESOP): </a:t>
            </a:r>
            <a:r>
              <a:rPr lang="en-US" sz="1200" b="0" i="0" kern="1200" dirty="0">
                <a:solidFill>
                  <a:schemeClr val="tx1"/>
                </a:solidFill>
                <a:effectLst/>
                <a:latin typeface="+mn-lt"/>
                <a:ea typeface="+mn-ea"/>
                <a:cs typeface="+mn-cs"/>
              </a:rPr>
              <a:t>The ESOP succession planning / exit strategy begins with the sale of the owner’s corporate stock to an ESOP trust. ESOPs can increase the gradual direct ownership by the next generation without the need for personal financing, or the potentially conflicting goals or interference of outside, unrelated interests.</a:t>
            </a:r>
            <a:endParaRPr lang="en-US" sz="1200" b="1" dirty="0"/>
          </a:p>
          <a:p>
            <a:r>
              <a:rPr lang="en-US" sz="1200" dirty="0"/>
              <a:t>-</a:t>
            </a:r>
            <a:r>
              <a:rPr lang="en-US" sz="1200" b="1" dirty="0"/>
              <a:t>Public offering: </a:t>
            </a:r>
            <a:r>
              <a:rPr lang="en-US" sz="1200" b="0" dirty="0"/>
              <a:t>An IPO serves as a more complex option for transferring ownership. </a:t>
            </a:r>
            <a:r>
              <a:rPr lang="en-US" sz="1200" b="0" i="0" kern="1200" dirty="0">
                <a:solidFill>
                  <a:schemeClr val="tx1"/>
                </a:solidFill>
                <a:effectLst/>
                <a:latin typeface="+mn-lt"/>
                <a:ea typeface="+mn-ea"/>
                <a:cs typeface="+mn-cs"/>
              </a:rPr>
              <a:t>An owner must determine if the company has the appropriate size, sizzle, scalability and scope to go public. One of the main benefits of taking your business down this route is access to public capital and freely trading company shares.</a:t>
            </a:r>
            <a:endParaRPr lang="en-US" sz="1200" b="1" dirty="0"/>
          </a:p>
          <a:p>
            <a:r>
              <a:rPr lang="en-US" sz="1200" b="1" dirty="0"/>
              <a:t>-Recapitalization of the business: </a:t>
            </a:r>
            <a:r>
              <a:rPr lang="en-US" sz="1200" b="0" i="0" kern="1200" dirty="0">
                <a:solidFill>
                  <a:schemeClr val="tx1"/>
                </a:solidFill>
                <a:effectLst/>
                <a:latin typeface="+mn-lt"/>
                <a:ea typeface="+mn-ea"/>
                <a:cs typeface="+mn-cs"/>
              </a:rPr>
              <a:t>Recapitalization </a:t>
            </a:r>
            <a:r>
              <a:rPr lang="en-US" sz="1200" b="1" i="0" kern="1200" dirty="0">
                <a:solidFill>
                  <a:schemeClr val="tx1"/>
                </a:solidFill>
                <a:effectLst/>
                <a:latin typeface="+mn-lt"/>
                <a:ea typeface="+mn-ea"/>
                <a:cs typeface="+mn-cs"/>
              </a:rPr>
              <a:t>may</a:t>
            </a:r>
            <a:r>
              <a:rPr lang="en-US" sz="1200" b="0" i="0" kern="1200" dirty="0">
                <a:solidFill>
                  <a:schemeClr val="tx1"/>
                </a:solidFill>
                <a:effectLst/>
                <a:latin typeface="+mn-lt"/>
                <a:ea typeface="+mn-ea"/>
                <a:cs typeface="+mn-cs"/>
              </a:rPr>
              <a:t> allow you to reap the tax benefits of gifting ownership interests without your having to cede control of the business to your children.</a:t>
            </a:r>
            <a:endParaRPr lang="en-US" sz="1200" b="1" dirty="0"/>
          </a:p>
          <a:p>
            <a:r>
              <a:rPr lang="en-US" sz="1200" b="1" dirty="0"/>
              <a:t>-Sale of the business to a third party: </a:t>
            </a:r>
            <a:r>
              <a:rPr lang="en-US" sz="1200" b="0" dirty="0"/>
              <a:t>The sale of your business to a third-party relies heavily on finding the right buyer. You also want to ensure that you have all necessary documentation and company records for the buyer as they perform due diligence on your business. Be prepared for negotiations and have business contracts in order to ensure the transition runs smoothly.</a:t>
            </a:r>
            <a:endParaRPr lang="en-US" sz="1200" b="1" dirty="0"/>
          </a:p>
          <a:p>
            <a:r>
              <a:rPr lang="en-US" sz="1200" b="1" dirty="0"/>
              <a:t>-Liquidation of the business: </a:t>
            </a:r>
            <a:r>
              <a:rPr lang="en-US" sz="1200" b="0" i="0" kern="1200" dirty="0">
                <a:solidFill>
                  <a:schemeClr val="tx1"/>
                </a:solidFill>
                <a:effectLst/>
                <a:latin typeface="+mn-lt"/>
                <a:ea typeface="+mn-ea"/>
                <a:cs typeface="+mn-cs"/>
              </a:rPr>
              <a:t>Liquidating assets usually comes as a last-resort strategy after no buyers, merges, or successors appear on the horizon. This process of redistributing assets to creditors and shareholders still requires a sound plan of action.</a:t>
            </a:r>
            <a:endParaRPr lang="en-US" sz="1200" b="1"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Choosing tomorrow’s leaders and formulating a plan for your retirement, death, divorce or even disability are tasks that should be done early and tweaked often. The transfer of power and wealth can provide a smooth transition or can be the demise of a company, depending on how future leaders are chosen and groomed, and how tax and estate planning implications are handled. </a:t>
            </a:r>
            <a:r>
              <a:rPr lang="en-US" sz="1200" b="0" i="0" kern="1200" dirty="0">
                <a:solidFill>
                  <a:schemeClr val="tx1"/>
                </a:solidFill>
                <a:effectLst/>
                <a:latin typeface="+mn-lt"/>
                <a:ea typeface="+mn-ea"/>
                <a:cs typeface="+mn-cs"/>
              </a:rPr>
              <a:t>Each exit option has pros and cons that should be considered, among these are sales price, tax implications, timeline for transfer, and impact on employees.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B27B7-026E-475C-BD79-46038DD13905}" type="slidenum">
              <a:rPr lang="en-US" smtClean="0"/>
              <a:t>7</a:t>
            </a:fld>
            <a:endParaRPr lang="en-US" dirty="0"/>
          </a:p>
        </p:txBody>
      </p:sp>
    </p:spTree>
    <p:extLst>
      <p:ext uri="{BB962C8B-B14F-4D97-AF65-F5344CB8AC3E}">
        <p14:creationId xmlns:p14="http://schemas.microsoft.com/office/powerpoint/2010/main" val="119886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Few people know what it’s like to own a small business unless they’ve done it. It requires vision, passion and optimism to create something from scratch. You must maintain the high level of dedication and tireless work ethic it takes to keep a brand, product, and team continually working and evolving. You understand all of this because you have your own business and understand the struggles that come with it. As you may know, the stress of these responsibilities can become overwhelming. That is why it is so important to hire a professional team that you can delegate tasks to as well as providing invaluable advice. You don’t have to do everything, and you certainty don’t need to be an expert in every area of the small business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can be expensive to work with professionals like this and you may worry that it is not affordable. On the contrary, y</a:t>
            </a:r>
            <a:r>
              <a:rPr lang="en-US" sz="1200" b="0" i="0" kern="1200" dirty="0">
                <a:solidFill>
                  <a:schemeClr val="tx1"/>
                </a:solidFill>
                <a:effectLst/>
                <a:latin typeface="+mn-lt"/>
                <a:ea typeface="+mn-ea"/>
                <a:cs typeface="+mn-cs"/>
              </a:rPr>
              <a:t>ou’ll not only have extra time to focus on your role, you’ll have peace of mind that an expert is taking care of details that are critical to your business’ success.</a:t>
            </a:r>
            <a:r>
              <a:rPr lang="en-US" sz="1200" b="0" i="0" u="none" strike="noStrike" kern="1200" dirty="0">
                <a:solidFill>
                  <a:schemeClr val="tx1"/>
                </a:solidFill>
                <a:effectLst/>
                <a:latin typeface="+mn-lt"/>
                <a:ea typeface="+mn-ea"/>
                <a:cs typeface="+mn-cs"/>
              </a:rPr>
              <a:t> Hiring financial professionals, tax advisors, and or trust/estate attorneys can provide</a:t>
            </a:r>
            <a:r>
              <a:rPr lang="en-US" sz="1200" b="0" i="0" kern="1200" dirty="0">
                <a:solidFill>
                  <a:schemeClr val="tx1"/>
                </a:solidFill>
                <a:effectLst/>
                <a:latin typeface="+mn-lt"/>
                <a:ea typeface="+mn-ea"/>
                <a:cs typeface="+mn-cs"/>
              </a:rPr>
              <a:t> the experience and expertise to help you make the most of your investments, taxes, and protecting your assets.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Let’s look at how each could benefit your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Financial Professional</a:t>
            </a:r>
            <a:r>
              <a:rPr lang="en-US" sz="1200" b="0" i="0" kern="1200" dirty="0">
                <a:solidFill>
                  <a:schemeClr val="tx1"/>
                </a:solidFill>
                <a:effectLst/>
                <a:latin typeface="+mn-lt"/>
                <a:ea typeface="+mn-ea"/>
                <a:cs typeface="+mn-cs"/>
              </a:rPr>
              <a:t>: At times, you will be acting as the head of many departments. With your foot in so many doors, it can be easy to lose focus. If this results in mismanaging money, cash flow problems, delayed or over paid vendor accounts, your businesses may need to close its doors. Consulting with a financial professional can help break down and assess your business processes and money in advance to maximize your efficiency and success.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Tax Advisors</a:t>
            </a:r>
            <a:r>
              <a:rPr lang="en-US" sz="1200" b="0" i="0" kern="1200" dirty="0">
                <a:solidFill>
                  <a:schemeClr val="tx1"/>
                </a:solidFill>
                <a:effectLst/>
                <a:latin typeface="+mn-lt"/>
                <a:ea typeface="+mn-ea"/>
                <a:cs typeface="+mn-cs"/>
              </a:rPr>
              <a:t>: Accountants can provide advice and support in key areas for business success, including a business plan, managing finances, taxes, and much more. Accountants can help you out during every stage of your company's development so you can place more focus on doing what you love – owning your own business.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Trust/Estate Attorney: </a:t>
            </a:r>
            <a:r>
              <a:rPr lang="en-US" sz="1200" b="0" i="0" kern="1200" dirty="0">
                <a:solidFill>
                  <a:schemeClr val="tx1"/>
                </a:solidFill>
                <a:effectLst/>
                <a:latin typeface="+mn-lt"/>
                <a:ea typeface="+mn-ea"/>
                <a:cs typeface="+mn-cs"/>
              </a:rPr>
              <a:t>Your business probably accounts for a large portion of your net worth, so it’s important to plan how your company will be handled in the event of your death or disability. Without proper estate planning, the business you’ve worked so hard to build could be in jeopardy. An attorney will be able to assist you with writing a will, succession and estate planning, and buy-sell agreements, to name a few.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is important to assess your unique situation when making these decisions. The steps you take today can make a big difference down the road.</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B27B7-026E-475C-BD79-46038DD13905}" type="slidenum">
              <a:rPr lang="en-US" smtClean="0"/>
              <a:t>8</a:t>
            </a:fld>
            <a:endParaRPr lang="en-US" dirty="0"/>
          </a:p>
        </p:txBody>
      </p:sp>
    </p:spTree>
    <p:extLst>
      <p:ext uri="{BB962C8B-B14F-4D97-AF65-F5344CB8AC3E}">
        <p14:creationId xmlns:p14="http://schemas.microsoft.com/office/powerpoint/2010/main" val="283063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are some generic questions you should be asking yourself as a business owner. (read questions)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B27B7-026E-475C-BD79-46038DD13905}" type="slidenum">
              <a:rPr lang="en-US" smtClean="0"/>
              <a:t>9</a:t>
            </a:fld>
            <a:endParaRPr lang="en-US" dirty="0"/>
          </a:p>
        </p:txBody>
      </p:sp>
    </p:spTree>
    <p:extLst>
      <p:ext uri="{BB962C8B-B14F-4D97-AF65-F5344CB8AC3E}">
        <p14:creationId xmlns:p14="http://schemas.microsoft.com/office/powerpoint/2010/main" val="1628728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3FAB22-BB1A-489C-96B3-31D5DD86C11E}"/>
              </a:ext>
            </a:extLst>
          </p:cNvPr>
          <p:cNvPicPr>
            <a:picLocks noChangeAspect="1"/>
          </p:cNvPicPr>
          <p:nvPr userDrawn="1"/>
        </p:nvPicPr>
        <p:blipFill>
          <a:blip r:embed="rId2"/>
          <a:stretch>
            <a:fillRect/>
          </a:stretch>
        </p:blipFill>
        <p:spPr>
          <a:xfrm>
            <a:off x="310394" y="298385"/>
            <a:ext cx="11571211" cy="5596613"/>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888DB294-D510-40BC-940C-045CEA02D5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8137" y="6036092"/>
            <a:ext cx="1983468" cy="620485"/>
          </a:xfrm>
          <a:prstGeom prst="rect">
            <a:avLst/>
          </a:prstGeom>
        </p:spPr>
      </p:pic>
      <p:sp>
        <p:nvSpPr>
          <p:cNvPr id="9" name="Title 8">
            <a:extLst>
              <a:ext uri="{FF2B5EF4-FFF2-40B4-BE49-F238E27FC236}">
                <a16:creationId xmlns:a16="http://schemas.microsoft.com/office/drawing/2014/main" id="{CBCDFAFE-5B8E-46C2-9FD8-0069A1C40DD5}"/>
              </a:ext>
            </a:extLst>
          </p:cNvPr>
          <p:cNvSpPr>
            <a:spLocks noGrp="1"/>
          </p:cNvSpPr>
          <p:nvPr>
            <p:ph type="title"/>
          </p:nvPr>
        </p:nvSpPr>
        <p:spPr>
          <a:xfrm>
            <a:off x="838200" y="1780171"/>
            <a:ext cx="10515600" cy="830997"/>
          </a:xfrm>
          <a:prstGeom prst="rect">
            <a:avLst/>
          </a:prstGeom>
          <a:noFill/>
        </p:spPr>
        <p:txBody>
          <a:bodyPr wrap="square" lIns="0" tIns="0" rIns="0" bIns="0" rtlCol="0">
            <a:spAutoFit/>
          </a:bodyPr>
          <a:lstStyle>
            <a:lvl1pPr>
              <a:lnSpc>
                <a:spcPct val="100000"/>
              </a:lnSpc>
              <a:defRPr lang="en-US" sz="5400">
                <a:solidFill>
                  <a:schemeClr val="bg1"/>
                </a:solidFill>
                <a:latin typeface="PrudentialModern Cond" pitchFamily="2" charset="0"/>
                <a:ea typeface="+mn-ea"/>
                <a:cs typeface="+mn-cs"/>
              </a:defRPr>
            </a:lvl1pPr>
          </a:lstStyle>
          <a:p>
            <a:pPr marL="0" lvl="0"/>
            <a:r>
              <a:rPr lang="en-US"/>
              <a:t>Click to edit Master title style</a:t>
            </a:r>
          </a:p>
        </p:txBody>
      </p:sp>
      <p:sp>
        <p:nvSpPr>
          <p:cNvPr id="11" name="Text Placeholder 10">
            <a:extLst>
              <a:ext uri="{FF2B5EF4-FFF2-40B4-BE49-F238E27FC236}">
                <a16:creationId xmlns:a16="http://schemas.microsoft.com/office/drawing/2014/main" id="{B508957E-E967-41CF-B219-9C08892149C1}"/>
              </a:ext>
            </a:extLst>
          </p:cNvPr>
          <p:cNvSpPr>
            <a:spLocks noGrp="1"/>
          </p:cNvSpPr>
          <p:nvPr>
            <p:ph type="body" sz="quarter" idx="10"/>
          </p:nvPr>
        </p:nvSpPr>
        <p:spPr>
          <a:xfrm>
            <a:off x="838200" y="3791417"/>
            <a:ext cx="10515600" cy="307777"/>
          </a:xfrm>
          <a:prstGeom prst="rect">
            <a:avLst/>
          </a:prstGeom>
          <a:noFill/>
        </p:spPr>
        <p:txBody>
          <a:bodyPr wrap="square" lIns="0" tIns="0" rIns="0" bIns="0" rtlCol="0">
            <a:spAutoFit/>
          </a:bodyPr>
          <a:lstStyle>
            <a:lvl1pPr marL="0" indent="0">
              <a:lnSpc>
                <a:spcPct val="100000"/>
              </a:lnSpc>
              <a:spcBef>
                <a:spcPts val="300"/>
              </a:spcBef>
              <a:buFontTx/>
              <a:buNone/>
              <a:defRPr lang="en-US" sz="2000" dirty="0" smtClean="0">
                <a:solidFill>
                  <a:schemeClr val="bg1"/>
                </a:solidFill>
                <a:latin typeface="PrudentialModern Cond" pitchFamily="2" charset="0"/>
              </a:defRPr>
            </a:lvl1pPr>
          </a:lstStyle>
          <a:p>
            <a:pPr marL="114300" lvl="0" indent="-342900">
              <a:spcBef>
                <a:spcPct val="0"/>
              </a:spcBef>
            </a:pPr>
            <a:r>
              <a:rPr lang="en-US" dirty="0"/>
              <a:t>Click to edit Master text styles</a:t>
            </a:r>
          </a:p>
        </p:txBody>
      </p:sp>
      <p:sp>
        <p:nvSpPr>
          <p:cNvPr id="12" name="Text Placeholder 10">
            <a:extLst>
              <a:ext uri="{FF2B5EF4-FFF2-40B4-BE49-F238E27FC236}">
                <a16:creationId xmlns:a16="http://schemas.microsoft.com/office/drawing/2014/main" id="{F05BD0AA-7844-4643-868C-F53D45F986B0}"/>
              </a:ext>
            </a:extLst>
          </p:cNvPr>
          <p:cNvSpPr>
            <a:spLocks noGrp="1"/>
          </p:cNvSpPr>
          <p:nvPr>
            <p:ph type="body" sz="quarter" idx="11"/>
          </p:nvPr>
        </p:nvSpPr>
        <p:spPr>
          <a:xfrm>
            <a:off x="838200" y="683951"/>
            <a:ext cx="10515600" cy="307777"/>
          </a:xfrm>
          <a:prstGeom prst="rect">
            <a:avLst/>
          </a:prstGeom>
          <a:noFill/>
        </p:spPr>
        <p:txBody>
          <a:bodyPr wrap="square" lIns="0" tIns="0" rIns="0" bIns="0" rtlCol="0" anchor="ctr">
            <a:spAutoFit/>
          </a:bodyPr>
          <a:lstStyle>
            <a:lvl1pPr marL="0" indent="0">
              <a:lnSpc>
                <a:spcPct val="100000"/>
              </a:lnSpc>
              <a:buFontTx/>
              <a:buNone/>
              <a:defRPr lang="en-US" sz="2000" dirty="0" smtClean="0">
                <a:solidFill>
                  <a:schemeClr val="bg1"/>
                </a:solidFill>
                <a:latin typeface="PrudentialModern Med Cond" pitchFamily="2" charset="0"/>
              </a:defRPr>
            </a:lvl1pPr>
          </a:lstStyle>
          <a:p>
            <a:pPr marL="114300" lvl="0" indent="-342900">
              <a:spcBef>
                <a:spcPct val="0"/>
              </a:spcBef>
            </a:pPr>
            <a:r>
              <a:rPr lang="en-US" dirty="0"/>
              <a:t>Click to edit Master text styles</a:t>
            </a:r>
          </a:p>
        </p:txBody>
      </p:sp>
      <p:sp>
        <p:nvSpPr>
          <p:cNvPr id="13" name="Text Placeholder 10">
            <a:extLst>
              <a:ext uri="{FF2B5EF4-FFF2-40B4-BE49-F238E27FC236}">
                <a16:creationId xmlns:a16="http://schemas.microsoft.com/office/drawing/2014/main" id="{74BFFF71-7194-4880-99CC-1A25ABF076BA}"/>
              </a:ext>
            </a:extLst>
          </p:cNvPr>
          <p:cNvSpPr>
            <a:spLocks noGrp="1"/>
          </p:cNvSpPr>
          <p:nvPr>
            <p:ph type="body" sz="quarter" idx="12"/>
          </p:nvPr>
        </p:nvSpPr>
        <p:spPr>
          <a:xfrm>
            <a:off x="310394" y="6254001"/>
            <a:ext cx="8686800" cy="184666"/>
          </a:xfrm>
          <a:prstGeom prst="rect">
            <a:avLst/>
          </a:prstGeom>
          <a:noFill/>
        </p:spPr>
        <p:txBody>
          <a:bodyPr wrap="square" lIns="0" tIns="0" rIns="0" bIns="0" rtlCol="0" anchor="ctr">
            <a:spAutoFit/>
          </a:bodyPr>
          <a:lstStyle>
            <a:lvl1pPr marL="0" indent="0">
              <a:lnSpc>
                <a:spcPct val="100000"/>
              </a:lnSpc>
              <a:spcBef>
                <a:spcPts val="300"/>
              </a:spcBef>
              <a:buFontTx/>
              <a:buNone/>
              <a:defRPr lang="en-US" sz="1200" dirty="0" smtClean="0">
                <a:solidFill>
                  <a:schemeClr val="bg2">
                    <a:lumMod val="50000"/>
                  </a:schemeClr>
                </a:solidFill>
                <a:latin typeface="PrudentialModern Med Cond" pitchFamily="2" charset="0"/>
              </a:defRPr>
            </a:lvl1pPr>
          </a:lstStyle>
          <a:p>
            <a:pPr marL="0" lvl="0">
              <a:spcBef>
                <a:spcPct val="0"/>
              </a:spcBef>
            </a:pPr>
            <a:r>
              <a:rPr lang="en-US" dirty="0"/>
              <a:t>Click to edit Master text styles</a:t>
            </a:r>
          </a:p>
        </p:txBody>
      </p:sp>
    </p:spTree>
    <p:extLst>
      <p:ext uri="{BB962C8B-B14F-4D97-AF65-F5344CB8AC3E}">
        <p14:creationId xmlns:p14="http://schemas.microsoft.com/office/powerpoint/2010/main" val="129354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BA712A-AA28-4652-A133-E47E969F2613}"/>
              </a:ext>
            </a:extLst>
          </p:cNvPr>
          <p:cNvSpPr>
            <a:spLocks noGrp="1"/>
          </p:cNvSpPr>
          <p:nvPr>
            <p:ph type="title"/>
          </p:nvPr>
        </p:nvSpPr>
        <p:spPr>
          <a:xfrm>
            <a:off x="609600" y="365125"/>
            <a:ext cx="10972800" cy="558102"/>
          </a:xfrm>
          <a:prstGeom prst="rect">
            <a:avLst/>
          </a:prstGeom>
        </p:spPr>
        <p:txBody>
          <a:bodyPr wrap="square" lIns="0" tIns="0" rIns="0" bIns="0">
            <a:spAutoFit/>
          </a:bodyPr>
          <a:lstStyle>
            <a:lvl1pPr>
              <a:defRPr lang="en-US" sz="4000">
                <a:solidFill>
                  <a:srgbClr val="031F45"/>
                </a:solidFill>
                <a:latin typeface="PrudentialModern Cond" pitchFamily="2" charset="0"/>
                <a:ea typeface="+mn-ea"/>
                <a:cs typeface="+mn-cs"/>
              </a:defRPr>
            </a:lvl1pPr>
          </a:lstStyle>
          <a:p>
            <a:pPr marL="0" lvl="0"/>
            <a:r>
              <a:rPr lang="en-US"/>
              <a:t>Click to edit Master title style</a:t>
            </a:r>
          </a:p>
        </p:txBody>
      </p:sp>
      <p:sp>
        <p:nvSpPr>
          <p:cNvPr id="11" name="Content Placeholder 10">
            <a:extLst>
              <a:ext uri="{FF2B5EF4-FFF2-40B4-BE49-F238E27FC236}">
                <a16:creationId xmlns:a16="http://schemas.microsoft.com/office/drawing/2014/main" id="{5BC2A069-B698-409E-A14F-CB59620249F4}"/>
              </a:ext>
            </a:extLst>
          </p:cNvPr>
          <p:cNvSpPr>
            <a:spLocks noGrp="1"/>
          </p:cNvSpPr>
          <p:nvPr>
            <p:ph sz="quarter" idx="13"/>
          </p:nvPr>
        </p:nvSpPr>
        <p:spPr>
          <a:xfrm>
            <a:off x="609599" y="1143000"/>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0">
            <a:extLst>
              <a:ext uri="{FF2B5EF4-FFF2-40B4-BE49-F238E27FC236}">
                <a16:creationId xmlns:a16="http://schemas.microsoft.com/office/drawing/2014/main" id="{EC52B9F6-6711-4FA6-AC93-6EF88862F93B}"/>
              </a:ext>
            </a:extLst>
          </p:cNvPr>
          <p:cNvSpPr>
            <a:spLocks noGrp="1"/>
          </p:cNvSpPr>
          <p:nvPr>
            <p:ph sz="quarter" idx="14"/>
          </p:nvPr>
        </p:nvSpPr>
        <p:spPr>
          <a:xfrm>
            <a:off x="2827019" y="1143000"/>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10">
            <a:extLst>
              <a:ext uri="{FF2B5EF4-FFF2-40B4-BE49-F238E27FC236}">
                <a16:creationId xmlns:a16="http://schemas.microsoft.com/office/drawing/2014/main" id="{0293BC3F-6882-48F5-8A82-F560F6C258C7}"/>
              </a:ext>
            </a:extLst>
          </p:cNvPr>
          <p:cNvSpPr>
            <a:spLocks noGrp="1"/>
          </p:cNvSpPr>
          <p:nvPr>
            <p:ph sz="quarter" idx="15"/>
          </p:nvPr>
        </p:nvSpPr>
        <p:spPr>
          <a:xfrm>
            <a:off x="5044439" y="1143000"/>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0">
            <a:extLst>
              <a:ext uri="{FF2B5EF4-FFF2-40B4-BE49-F238E27FC236}">
                <a16:creationId xmlns:a16="http://schemas.microsoft.com/office/drawing/2014/main" id="{ED03BA39-40A9-4A86-B3C7-0779EDDB5DBC}"/>
              </a:ext>
            </a:extLst>
          </p:cNvPr>
          <p:cNvSpPr>
            <a:spLocks noGrp="1"/>
          </p:cNvSpPr>
          <p:nvPr>
            <p:ph sz="quarter" idx="16"/>
          </p:nvPr>
        </p:nvSpPr>
        <p:spPr>
          <a:xfrm>
            <a:off x="7261859" y="1143000"/>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5" name="Content Placeholder 10">
            <a:extLst>
              <a:ext uri="{FF2B5EF4-FFF2-40B4-BE49-F238E27FC236}">
                <a16:creationId xmlns:a16="http://schemas.microsoft.com/office/drawing/2014/main" id="{F67B9F48-6399-421F-A66A-D2B5D0D08DE2}"/>
              </a:ext>
            </a:extLst>
          </p:cNvPr>
          <p:cNvSpPr>
            <a:spLocks noGrp="1"/>
          </p:cNvSpPr>
          <p:nvPr>
            <p:ph sz="quarter" idx="17"/>
          </p:nvPr>
        </p:nvSpPr>
        <p:spPr>
          <a:xfrm>
            <a:off x="9479280" y="1143000"/>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6" name="Content Placeholder 10">
            <a:extLst>
              <a:ext uri="{FF2B5EF4-FFF2-40B4-BE49-F238E27FC236}">
                <a16:creationId xmlns:a16="http://schemas.microsoft.com/office/drawing/2014/main" id="{15997E14-023F-4188-823A-10FDA1738C19}"/>
              </a:ext>
            </a:extLst>
          </p:cNvPr>
          <p:cNvSpPr>
            <a:spLocks noGrp="1"/>
          </p:cNvSpPr>
          <p:nvPr>
            <p:ph sz="quarter" idx="18"/>
          </p:nvPr>
        </p:nvSpPr>
        <p:spPr>
          <a:xfrm>
            <a:off x="609599" y="2093242"/>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7" name="Content Placeholder 10">
            <a:extLst>
              <a:ext uri="{FF2B5EF4-FFF2-40B4-BE49-F238E27FC236}">
                <a16:creationId xmlns:a16="http://schemas.microsoft.com/office/drawing/2014/main" id="{13656551-7C54-4F24-925E-794E8407643C}"/>
              </a:ext>
            </a:extLst>
          </p:cNvPr>
          <p:cNvSpPr>
            <a:spLocks noGrp="1"/>
          </p:cNvSpPr>
          <p:nvPr>
            <p:ph sz="quarter" idx="19"/>
          </p:nvPr>
        </p:nvSpPr>
        <p:spPr>
          <a:xfrm>
            <a:off x="2827019" y="2100614"/>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8" name="Content Placeholder 10">
            <a:extLst>
              <a:ext uri="{FF2B5EF4-FFF2-40B4-BE49-F238E27FC236}">
                <a16:creationId xmlns:a16="http://schemas.microsoft.com/office/drawing/2014/main" id="{16AEEC38-1458-4441-9E3D-C53BDF187761}"/>
              </a:ext>
            </a:extLst>
          </p:cNvPr>
          <p:cNvSpPr>
            <a:spLocks noGrp="1"/>
          </p:cNvSpPr>
          <p:nvPr>
            <p:ph sz="quarter" idx="20"/>
          </p:nvPr>
        </p:nvSpPr>
        <p:spPr>
          <a:xfrm>
            <a:off x="5044439" y="2100614"/>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9" name="Content Placeholder 10">
            <a:extLst>
              <a:ext uri="{FF2B5EF4-FFF2-40B4-BE49-F238E27FC236}">
                <a16:creationId xmlns:a16="http://schemas.microsoft.com/office/drawing/2014/main" id="{6F70A3DE-4864-4FCE-BE54-11F87C9E0F5F}"/>
              </a:ext>
            </a:extLst>
          </p:cNvPr>
          <p:cNvSpPr>
            <a:spLocks noGrp="1"/>
          </p:cNvSpPr>
          <p:nvPr>
            <p:ph sz="quarter" idx="21"/>
          </p:nvPr>
        </p:nvSpPr>
        <p:spPr>
          <a:xfrm>
            <a:off x="7261859" y="2100614"/>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0" name="Content Placeholder 10">
            <a:extLst>
              <a:ext uri="{FF2B5EF4-FFF2-40B4-BE49-F238E27FC236}">
                <a16:creationId xmlns:a16="http://schemas.microsoft.com/office/drawing/2014/main" id="{01CB1A27-C6E1-4019-96B6-10F39E4213A7}"/>
              </a:ext>
            </a:extLst>
          </p:cNvPr>
          <p:cNvSpPr>
            <a:spLocks noGrp="1"/>
          </p:cNvSpPr>
          <p:nvPr>
            <p:ph sz="quarter" idx="22"/>
          </p:nvPr>
        </p:nvSpPr>
        <p:spPr>
          <a:xfrm>
            <a:off x="9479280" y="2100614"/>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1" name="Content Placeholder 10">
            <a:extLst>
              <a:ext uri="{FF2B5EF4-FFF2-40B4-BE49-F238E27FC236}">
                <a16:creationId xmlns:a16="http://schemas.microsoft.com/office/drawing/2014/main" id="{8BBA3321-AC56-400D-9885-E5C16F9130F4}"/>
              </a:ext>
            </a:extLst>
          </p:cNvPr>
          <p:cNvSpPr>
            <a:spLocks noGrp="1"/>
          </p:cNvSpPr>
          <p:nvPr>
            <p:ph sz="quarter" idx="23"/>
          </p:nvPr>
        </p:nvSpPr>
        <p:spPr>
          <a:xfrm>
            <a:off x="609599" y="3043484"/>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2" name="Content Placeholder 10">
            <a:extLst>
              <a:ext uri="{FF2B5EF4-FFF2-40B4-BE49-F238E27FC236}">
                <a16:creationId xmlns:a16="http://schemas.microsoft.com/office/drawing/2014/main" id="{83DF7AB7-F72A-419E-8835-B9F32DB07449}"/>
              </a:ext>
            </a:extLst>
          </p:cNvPr>
          <p:cNvSpPr>
            <a:spLocks noGrp="1"/>
          </p:cNvSpPr>
          <p:nvPr>
            <p:ph sz="quarter" idx="24"/>
          </p:nvPr>
        </p:nvSpPr>
        <p:spPr>
          <a:xfrm>
            <a:off x="2827019" y="3058228"/>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3" name="Content Placeholder 10">
            <a:extLst>
              <a:ext uri="{FF2B5EF4-FFF2-40B4-BE49-F238E27FC236}">
                <a16:creationId xmlns:a16="http://schemas.microsoft.com/office/drawing/2014/main" id="{9FFB4948-28A6-49CC-A95D-66D3F362866A}"/>
              </a:ext>
            </a:extLst>
          </p:cNvPr>
          <p:cNvSpPr>
            <a:spLocks noGrp="1"/>
          </p:cNvSpPr>
          <p:nvPr>
            <p:ph sz="quarter" idx="25"/>
          </p:nvPr>
        </p:nvSpPr>
        <p:spPr>
          <a:xfrm>
            <a:off x="5044439" y="3058228"/>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4" name="Content Placeholder 10">
            <a:extLst>
              <a:ext uri="{FF2B5EF4-FFF2-40B4-BE49-F238E27FC236}">
                <a16:creationId xmlns:a16="http://schemas.microsoft.com/office/drawing/2014/main" id="{09413E85-8734-4C13-A338-11D5A0E1D60B}"/>
              </a:ext>
            </a:extLst>
          </p:cNvPr>
          <p:cNvSpPr>
            <a:spLocks noGrp="1"/>
          </p:cNvSpPr>
          <p:nvPr>
            <p:ph sz="quarter" idx="26"/>
          </p:nvPr>
        </p:nvSpPr>
        <p:spPr>
          <a:xfrm>
            <a:off x="7261859" y="3058228"/>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5" name="Content Placeholder 10">
            <a:extLst>
              <a:ext uri="{FF2B5EF4-FFF2-40B4-BE49-F238E27FC236}">
                <a16:creationId xmlns:a16="http://schemas.microsoft.com/office/drawing/2014/main" id="{607A4B20-107D-4830-9A5E-B74B41C82D31}"/>
              </a:ext>
            </a:extLst>
          </p:cNvPr>
          <p:cNvSpPr>
            <a:spLocks noGrp="1"/>
          </p:cNvSpPr>
          <p:nvPr>
            <p:ph sz="quarter" idx="27"/>
          </p:nvPr>
        </p:nvSpPr>
        <p:spPr>
          <a:xfrm>
            <a:off x="9479280" y="3058228"/>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6" name="Content Placeholder 10">
            <a:extLst>
              <a:ext uri="{FF2B5EF4-FFF2-40B4-BE49-F238E27FC236}">
                <a16:creationId xmlns:a16="http://schemas.microsoft.com/office/drawing/2014/main" id="{81BFE4D4-827A-4873-B8D4-7358FEF8C368}"/>
              </a:ext>
            </a:extLst>
          </p:cNvPr>
          <p:cNvSpPr>
            <a:spLocks noGrp="1"/>
          </p:cNvSpPr>
          <p:nvPr>
            <p:ph sz="quarter" idx="28"/>
          </p:nvPr>
        </p:nvSpPr>
        <p:spPr>
          <a:xfrm>
            <a:off x="609599" y="3993726"/>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7" name="Content Placeholder 10">
            <a:extLst>
              <a:ext uri="{FF2B5EF4-FFF2-40B4-BE49-F238E27FC236}">
                <a16:creationId xmlns:a16="http://schemas.microsoft.com/office/drawing/2014/main" id="{BD226203-16FF-4AE2-B2A6-FC38356B2CA9}"/>
              </a:ext>
            </a:extLst>
          </p:cNvPr>
          <p:cNvSpPr>
            <a:spLocks noGrp="1"/>
          </p:cNvSpPr>
          <p:nvPr>
            <p:ph sz="quarter" idx="29"/>
          </p:nvPr>
        </p:nvSpPr>
        <p:spPr>
          <a:xfrm>
            <a:off x="2827019" y="4015842"/>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8" name="Content Placeholder 10">
            <a:extLst>
              <a:ext uri="{FF2B5EF4-FFF2-40B4-BE49-F238E27FC236}">
                <a16:creationId xmlns:a16="http://schemas.microsoft.com/office/drawing/2014/main" id="{F679226B-9EA5-4114-986E-597F8E0BD237}"/>
              </a:ext>
            </a:extLst>
          </p:cNvPr>
          <p:cNvSpPr>
            <a:spLocks noGrp="1"/>
          </p:cNvSpPr>
          <p:nvPr>
            <p:ph sz="quarter" idx="30"/>
          </p:nvPr>
        </p:nvSpPr>
        <p:spPr>
          <a:xfrm>
            <a:off x="5044439" y="4015842"/>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9" name="Content Placeholder 10">
            <a:extLst>
              <a:ext uri="{FF2B5EF4-FFF2-40B4-BE49-F238E27FC236}">
                <a16:creationId xmlns:a16="http://schemas.microsoft.com/office/drawing/2014/main" id="{9EAA7972-6E5E-4BFF-AD62-5BE2A8397D36}"/>
              </a:ext>
            </a:extLst>
          </p:cNvPr>
          <p:cNvSpPr>
            <a:spLocks noGrp="1"/>
          </p:cNvSpPr>
          <p:nvPr>
            <p:ph sz="quarter" idx="31"/>
          </p:nvPr>
        </p:nvSpPr>
        <p:spPr>
          <a:xfrm>
            <a:off x="7261859" y="4015842"/>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50" name="Content Placeholder 10">
            <a:extLst>
              <a:ext uri="{FF2B5EF4-FFF2-40B4-BE49-F238E27FC236}">
                <a16:creationId xmlns:a16="http://schemas.microsoft.com/office/drawing/2014/main" id="{9B7585D4-76C0-47E1-B10E-CECD27B4547A}"/>
              </a:ext>
            </a:extLst>
          </p:cNvPr>
          <p:cNvSpPr>
            <a:spLocks noGrp="1"/>
          </p:cNvSpPr>
          <p:nvPr>
            <p:ph sz="quarter" idx="32"/>
          </p:nvPr>
        </p:nvSpPr>
        <p:spPr>
          <a:xfrm>
            <a:off x="9479280" y="4015842"/>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51" name="Content Placeholder 10">
            <a:extLst>
              <a:ext uri="{FF2B5EF4-FFF2-40B4-BE49-F238E27FC236}">
                <a16:creationId xmlns:a16="http://schemas.microsoft.com/office/drawing/2014/main" id="{4B66E6CB-A61C-41AA-8B7A-A5C7B6CAC37F}"/>
              </a:ext>
            </a:extLst>
          </p:cNvPr>
          <p:cNvSpPr>
            <a:spLocks noGrp="1"/>
          </p:cNvSpPr>
          <p:nvPr>
            <p:ph sz="quarter" idx="33"/>
          </p:nvPr>
        </p:nvSpPr>
        <p:spPr>
          <a:xfrm>
            <a:off x="609599" y="4943968"/>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52" name="Content Placeholder 10">
            <a:extLst>
              <a:ext uri="{FF2B5EF4-FFF2-40B4-BE49-F238E27FC236}">
                <a16:creationId xmlns:a16="http://schemas.microsoft.com/office/drawing/2014/main" id="{9782FACB-3284-4EBE-84C1-537ED24E2A63}"/>
              </a:ext>
            </a:extLst>
          </p:cNvPr>
          <p:cNvSpPr>
            <a:spLocks noGrp="1"/>
          </p:cNvSpPr>
          <p:nvPr>
            <p:ph sz="quarter" idx="34"/>
          </p:nvPr>
        </p:nvSpPr>
        <p:spPr>
          <a:xfrm>
            <a:off x="2827019" y="4973456"/>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53" name="Content Placeholder 10">
            <a:extLst>
              <a:ext uri="{FF2B5EF4-FFF2-40B4-BE49-F238E27FC236}">
                <a16:creationId xmlns:a16="http://schemas.microsoft.com/office/drawing/2014/main" id="{1E8A163E-131F-447B-9EEF-509CDB02DA9B}"/>
              </a:ext>
            </a:extLst>
          </p:cNvPr>
          <p:cNvSpPr>
            <a:spLocks noGrp="1"/>
          </p:cNvSpPr>
          <p:nvPr>
            <p:ph sz="quarter" idx="35"/>
          </p:nvPr>
        </p:nvSpPr>
        <p:spPr>
          <a:xfrm>
            <a:off x="5044439" y="4973456"/>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54" name="Content Placeholder 10">
            <a:extLst>
              <a:ext uri="{FF2B5EF4-FFF2-40B4-BE49-F238E27FC236}">
                <a16:creationId xmlns:a16="http://schemas.microsoft.com/office/drawing/2014/main" id="{C3464325-4E4A-4437-9E4B-998586EE831D}"/>
              </a:ext>
            </a:extLst>
          </p:cNvPr>
          <p:cNvSpPr>
            <a:spLocks noGrp="1"/>
          </p:cNvSpPr>
          <p:nvPr>
            <p:ph sz="quarter" idx="36"/>
          </p:nvPr>
        </p:nvSpPr>
        <p:spPr>
          <a:xfrm>
            <a:off x="7261859" y="4973456"/>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55" name="Content Placeholder 10">
            <a:extLst>
              <a:ext uri="{FF2B5EF4-FFF2-40B4-BE49-F238E27FC236}">
                <a16:creationId xmlns:a16="http://schemas.microsoft.com/office/drawing/2014/main" id="{4DE5B3FF-1012-4301-9F8D-36F1FAC0C4F2}"/>
              </a:ext>
            </a:extLst>
          </p:cNvPr>
          <p:cNvSpPr>
            <a:spLocks noGrp="1"/>
          </p:cNvSpPr>
          <p:nvPr>
            <p:ph sz="quarter" idx="37"/>
          </p:nvPr>
        </p:nvSpPr>
        <p:spPr>
          <a:xfrm>
            <a:off x="9479280" y="4973456"/>
            <a:ext cx="2103120" cy="861774"/>
          </a:xfrm>
          <a:prstGeom prst="rect">
            <a:avLst/>
          </a:prstGeom>
        </p:spPr>
        <p:txBody>
          <a:bodyPr lIns="0" tIns="0" rIns="0" bIns="0">
            <a:spAutoFit/>
          </a:bodyPr>
          <a:lstStyle>
            <a:lvl1pPr marL="228600" indent="-228600">
              <a:lnSpc>
                <a:spcPct val="100000"/>
              </a:lnSpc>
              <a:spcBef>
                <a:spcPts val="1200"/>
              </a:spcBef>
              <a:buClr>
                <a:srgbClr val="07639D"/>
              </a:buClr>
              <a:buFont typeface="Wingdings" panose="05000000000000000000" pitchFamily="2" charset="2"/>
              <a:buChar char="§"/>
              <a:defRPr sz="1200">
                <a:latin typeface="PrudentialModern Med Cond" pitchFamily="2" charset="0"/>
              </a:defRPr>
            </a:lvl1pPr>
            <a:lvl2pPr marL="465138" indent="-228600">
              <a:lnSpc>
                <a:spcPct val="100000"/>
              </a:lnSpc>
              <a:spcBef>
                <a:spcPts val="1200"/>
              </a:spcBef>
              <a:buClr>
                <a:srgbClr val="07639D"/>
              </a:buClr>
              <a:defRPr sz="1200">
                <a:latin typeface="PrudentialModern Med Cond" pitchFamily="2" charset="0"/>
              </a:defRPr>
            </a:lvl2pPr>
            <a:lvl3pPr marL="681038" indent="-215900">
              <a:lnSpc>
                <a:spcPct val="100000"/>
              </a:lnSpc>
              <a:spcBef>
                <a:spcPts val="1200"/>
              </a:spcBef>
              <a:buClr>
                <a:srgbClr val="07639D"/>
              </a:buClr>
              <a:buFont typeface="PrudentialModern Med Cond" pitchFamily="2" charset="0"/>
              <a:buChar char="–"/>
              <a:defRPr sz="1200">
                <a:latin typeface="PrudentialModern Med Cond" pitchFamily="2" charset="0"/>
              </a:defRPr>
            </a:lvl3pPr>
            <a:lvl4pPr>
              <a:defRPr sz="1200">
                <a:latin typeface="PrudentialModern Med Cond" pitchFamily="2" charset="0"/>
              </a:defRPr>
            </a:lvl4pPr>
            <a:lvl5pPr>
              <a:defRPr sz="1200">
                <a:latin typeface="PrudentialModern Med Cond"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63" name="Text Placeholder 62">
            <a:extLst>
              <a:ext uri="{FF2B5EF4-FFF2-40B4-BE49-F238E27FC236}">
                <a16:creationId xmlns:a16="http://schemas.microsoft.com/office/drawing/2014/main" id="{5EBF29F8-6CD0-4EF7-AAD3-FD03524A67E1}"/>
              </a:ext>
            </a:extLst>
          </p:cNvPr>
          <p:cNvSpPr>
            <a:spLocks noGrp="1"/>
          </p:cNvSpPr>
          <p:nvPr>
            <p:ph type="body" sz="quarter" idx="38"/>
          </p:nvPr>
        </p:nvSpPr>
        <p:spPr>
          <a:xfrm>
            <a:off x="609600" y="6157651"/>
            <a:ext cx="1348126" cy="153888"/>
          </a:xfrm>
          <a:prstGeom prst="rect">
            <a:avLst/>
          </a:prstGeom>
        </p:spPr>
        <p:txBody>
          <a:bodyPr wrap="none" lIns="0" tIns="0" rIns="0" bIns="0" anchor="b">
            <a:spAutoFit/>
          </a:bodyPr>
          <a:lstStyle>
            <a:lvl1pPr marL="0" indent="0">
              <a:lnSpc>
                <a:spcPct val="100000"/>
              </a:lnSpc>
              <a:spcBef>
                <a:spcPts val="300"/>
              </a:spcBef>
              <a:buNone/>
              <a:defRPr lang="en-US" sz="1000" kern="1200" dirty="0" smtClean="0">
                <a:solidFill>
                  <a:schemeClr val="bg2">
                    <a:lumMod val="50000"/>
                  </a:schemeClr>
                </a:solidFill>
                <a:latin typeface="PrudentialModern Med Cond" pitchFamily="2"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4" name="Slide Number Placeholder 5">
            <a:extLst>
              <a:ext uri="{FF2B5EF4-FFF2-40B4-BE49-F238E27FC236}">
                <a16:creationId xmlns:a16="http://schemas.microsoft.com/office/drawing/2014/main" id="{8FD32A22-8814-4754-819D-06A80B0C5CC5}"/>
              </a:ext>
            </a:extLst>
          </p:cNvPr>
          <p:cNvSpPr>
            <a:spLocks noGrp="1"/>
          </p:cNvSpPr>
          <p:nvPr>
            <p:ph type="sldNum" sz="quarter" idx="4"/>
          </p:nvPr>
        </p:nvSpPr>
        <p:spPr>
          <a:xfrm>
            <a:off x="6023865" y="6461968"/>
            <a:ext cx="144270" cy="153888"/>
          </a:xfrm>
          <a:prstGeom prst="rect">
            <a:avLst/>
          </a:prstGeom>
        </p:spPr>
        <p:txBody>
          <a:bodyPr vert="horz" wrap="none" lIns="0" tIns="0" rIns="0" bIns="0" rtlCol="0" anchor="ctr">
            <a:spAutoFit/>
          </a:bodyPr>
          <a:lstStyle>
            <a:lvl1pPr algn="ctr">
              <a:defRPr sz="1000">
                <a:solidFill>
                  <a:schemeClr val="tx1">
                    <a:tint val="75000"/>
                  </a:schemeClr>
                </a:solidFill>
                <a:latin typeface="PrudentialModern Med Cond" pitchFamily="2" charset="0"/>
              </a:defRPr>
            </a:lvl1pPr>
          </a:lstStyle>
          <a:p>
            <a:fld id="{9F68EF99-D677-4072-9BA3-3CAE03462F97}" type="slidenum">
              <a:rPr lang="en-US" smtClean="0"/>
              <a:pPr/>
              <a:t>‹#›</a:t>
            </a:fld>
            <a:endParaRPr lang="en-US" dirty="0"/>
          </a:p>
        </p:txBody>
      </p:sp>
      <p:pic>
        <p:nvPicPr>
          <p:cNvPr id="31" name="Picture 30" descr="A picture containing clock&#10;&#10;Description automatically generated">
            <a:extLst>
              <a:ext uri="{FF2B5EF4-FFF2-40B4-BE49-F238E27FC236}">
                <a16:creationId xmlns:a16="http://schemas.microsoft.com/office/drawing/2014/main" id="{AF303064-F208-44FD-BF23-F8CA02F3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5432" y="6036092"/>
            <a:ext cx="1983468" cy="620485"/>
          </a:xfrm>
          <a:prstGeom prst="rect">
            <a:avLst/>
          </a:prstGeom>
        </p:spPr>
      </p:pic>
    </p:spTree>
    <p:extLst>
      <p:ext uri="{BB962C8B-B14F-4D97-AF65-F5344CB8AC3E}">
        <p14:creationId xmlns:p14="http://schemas.microsoft.com/office/powerpoint/2010/main" val="4157141791"/>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 userDrawn="1">
          <p15:clr>
            <a:srgbClr val="FBAE40"/>
          </p15:clr>
        </p15:guide>
        <p15:guide id="3" pos="7296" userDrawn="1">
          <p15:clr>
            <a:srgbClr val="FBAE40"/>
          </p15:clr>
        </p15:guide>
        <p15:guide id="4" orient="horz" pos="720" userDrawn="1">
          <p15:clr>
            <a:srgbClr val="FBAE40"/>
          </p15:clr>
        </p15:guide>
        <p15:guide id="5" pos="3720" userDrawn="1">
          <p15:clr>
            <a:srgbClr val="FBAE40"/>
          </p15:clr>
        </p15:guide>
        <p15:guide id="6" pos="39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02513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peter.mars@prudentia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293DA1-E95F-4E73-95D3-9AA76959D65C}"/>
              </a:ext>
            </a:extLst>
          </p:cNvPr>
          <p:cNvSpPr>
            <a:spLocks noGrp="1"/>
          </p:cNvSpPr>
          <p:nvPr>
            <p:ph type="title"/>
          </p:nvPr>
        </p:nvSpPr>
        <p:spPr>
          <a:xfrm>
            <a:off x="838200" y="1780171"/>
            <a:ext cx="10515600" cy="1661993"/>
          </a:xfrm>
        </p:spPr>
        <p:txBody>
          <a:bodyPr/>
          <a:lstStyle/>
          <a:p>
            <a:r>
              <a:rPr lang="en-US" dirty="0"/>
              <a:t>Financial Strategies for </a:t>
            </a:r>
            <a:br>
              <a:rPr lang="en-US" dirty="0"/>
            </a:br>
            <a:r>
              <a:rPr lang="en-US" dirty="0">
                <a:solidFill>
                  <a:schemeClr val="accent1">
                    <a:lumMod val="40000"/>
                    <a:lumOff val="60000"/>
                  </a:schemeClr>
                </a:solidFill>
              </a:rPr>
              <a:t>Small Business Owners</a:t>
            </a:r>
          </a:p>
        </p:txBody>
      </p:sp>
      <p:sp>
        <p:nvSpPr>
          <p:cNvPr id="8" name="Text Placeholder 7">
            <a:extLst>
              <a:ext uri="{FF2B5EF4-FFF2-40B4-BE49-F238E27FC236}">
                <a16:creationId xmlns:a16="http://schemas.microsoft.com/office/drawing/2014/main" id="{F615C3C3-6C29-497C-A3A2-8677D69A2C59}"/>
              </a:ext>
            </a:extLst>
          </p:cNvPr>
          <p:cNvSpPr>
            <a:spLocks noGrp="1"/>
          </p:cNvSpPr>
          <p:nvPr>
            <p:ph type="body" sz="quarter" idx="11"/>
          </p:nvPr>
        </p:nvSpPr>
        <p:spPr>
          <a:xfrm>
            <a:off x="838200" y="869930"/>
            <a:ext cx="10515600" cy="307777"/>
          </a:xfrm>
        </p:spPr>
        <p:txBody>
          <a:bodyPr/>
          <a:lstStyle/>
          <a:p>
            <a:r>
              <a:rPr lang="en-US" b="1" dirty="0">
                <a:latin typeface="PrudentialModern Med" pitchFamily="2" charset="0"/>
              </a:rPr>
              <a:t>Prudential Advisors </a:t>
            </a:r>
            <a:endParaRPr lang="en-US" b="1" dirty="0">
              <a:solidFill>
                <a:srgbClr val="FF33CC"/>
              </a:solidFill>
              <a:latin typeface="PrudentialModern Med" pitchFamily="2" charset="0"/>
            </a:endParaRPr>
          </a:p>
        </p:txBody>
      </p:sp>
      <p:sp>
        <p:nvSpPr>
          <p:cNvPr id="7" name="Text Placeholder 6">
            <a:extLst>
              <a:ext uri="{FF2B5EF4-FFF2-40B4-BE49-F238E27FC236}">
                <a16:creationId xmlns:a16="http://schemas.microsoft.com/office/drawing/2014/main" id="{95F6E1F7-73B1-4413-89F9-BD08488F96AD}"/>
              </a:ext>
            </a:extLst>
          </p:cNvPr>
          <p:cNvSpPr>
            <a:spLocks noGrp="1"/>
          </p:cNvSpPr>
          <p:nvPr>
            <p:ph type="body" sz="quarter" idx="10"/>
          </p:nvPr>
        </p:nvSpPr>
        <p:spPr>
          <a:xfrm>
            <a:off x="838200" y="3890739"/>
            <a:ext cx="10515600" cy="1654299"/>
          </a:xfrm>
        </p:spPr>
        <p:txBody>
          <a:bodyPr/>
          <a:lstStyle/>
          <a:p>
            <a:r>
              <a:rPr lang="en-US" sz="3200" dirty="0"/>
              <a:t>Peter A. Mars</a:t>
            </a:r>
          </a:p>
          <a:p>
            <a:r>
              <a:rPr lang="en-US" sz="2800" dirty="0"/>
              <a:t>Financial Planner</a:t>
            </a:r>
          </a:p>
          <a:p>
            <a:r>
              <a:rPr lang="en-US" dirty="0"/>
              <a:t>La, Tx, IL,  Insurance license 622483</a:t>
            </a:r>
          </a:p>
          <a:p>
            <a:r>
              <a:rPr lang="en-US" dirty="0"/>
              <a:t>2023</a:t>
            </a:r>
          </a:p>
        </p:txBody>
      </p:sp>
      <p:sp>
        <p:nvSpPr>
          <p:cNvPr id="9" name="Text Placeholder 8">
            <a:extLst>
              <a:ext uri="{FF2B5EF4-FFF2-40B4-BE49-F238E27FC236}">
                <a16:creationId xmlns:a16="http://schemas.microsoft.com/office/drawing/2014/main" id="{2B3673A2-21F4-4B55-A17F-18217EE3E65C}"/>
              </a:ext>
            </a:extLst>
          </p:cNvPr>
          <p:cNvSpPr>
            <a:spLocks noGrp="1"/>
          </p:cNvSpPr>
          <p:nvPr>
            <p:ph type="body" sz="quarter" idx="12"/>
          </p:nvPr>
        </p:nvSpPr>
        <p:spPr>
          <a:xfrm>
            <a:off x="433057" y="6165514"/>
            <a:ext cx="8686800" cy="361637"/>
          </a:xfrm>
        </p:spPr>
        <p:txBody>
          <a:bodyPr/>
          <a:lstStyle/>
          <a:p>
            <a:r>
              <a:rPr lang="en-US" sz="1050" dirty="0">
                <a:latin typeface="PrudentialModern Med" pitchFamily="2" charset="0"/>
              </a:rPr>
              <a:t>The Prudential Insurance Company of America, Newark, NJ.</a:t>
            </a:r>
          </a:p>
          <a:p>
            <a:r>
              <a:rPr lang="en-US" sz="1050" dirty="0">
                <a:latin typeface="PrudentialModern Med" pitchFamily="2" charset="0"/>
              </a:rPr>
              <a:t>1046115-00002-00 EXP: 02/29/2024</a:t>
            </a:r>
          </a:p>
        </p:txBody>
      </p:sp>
    </p:spTree>
    <p:extLst>
      <p:ext uri="{BB962C8B-B14F-4D97-AF65-F5344CB8AC3E}">
        <p14:creationId xmlns:p14="http://schemas.microsoft.com/office/powerpoint/2010/main" val="126081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257B-62FB-4DD3-91CF-494DD8C7F1F5}"/>
              </a:ext>
            </a:extLst>
          </p:cNvPr>
          <p:cNvSpPr>
            <a:spLocks noGrp="1"/>
          </p:cNvSpPr>
          <p:nvPr>
            <p:ph type="title"/>
          </p:nvPr>
        </p:nvSpPr>
        <p:spPr>
          <a:xfrm>
            <a:off x="838200" y="1780171"/>
            <a:ext cx="10515600" cy="2492990"/>
          </a:xfrm>
        </p:spPr>
        <p:txBody>
          <a:bodyPr/>
          <a:lstStyle/>
          <a:p>
            <a:r>
              <a:rPr lang="en-US" dirty="0"/>
              <a:t>Thank you for Attending </a:t>
            </a:r>
            <a:br>
              <a:rPr lang="en-US" dirty="0"/>
            </a:br>
            <a:r>
              <a:rPr lang="en-US" dirty="0">
                <a:solidFill>
                  <a:schemeClr val="accent1">
                    <a:lumMod val="40000"/>
                    <a:lumOff val="60000"/>
                  </a:schemeClr>
                </a:solidFill>
              </a:rPr>
              <a:t>Financial Strategies for Small Business Owners</a:t>
            </a:r>
          </a:p>
        </p:txBody>
      </p:sp>
      <p:sp>
        <p:nvSpPr>
          <p:cNvPr id="3" name="Text Placeholder 2">
            <a:extLst>
              <a:ext uri="{FF2B5EF4-FFF2-40B4-BE49-F238E27FC236}">
                <a16:creationId xmlns:a16="http://schemas.microsoft.com/office/drawing/2014/main" id="{CA2F2B32-F9FD-4B13-86A2-D6FAB1B92A1E}"/>
              </a:ext>
            </a:extLst>
          </p:cNvPr>
          <p:cNvSpPr>
            <a:spLocks noGrp="1"/>
          </p:cNvSpPr>
          <p:nvPr>
            <p:ph type="body" sz="quarter" idx="10"/>
          </p:nvPr>
        </p:nvSpPr>
        <p:spPr>
          <a:xfrm>
            <a:off x="838200" y="4459074"/>
            <a:ext cx="10515600" cy="615553"/>
          </a:xfrm>
        </p:spPr>
        <p:txBody>
          <a:bodyPr/>
          <a:lstStyle/>
          <a:p>
            <a:r>
              <a:rPr lang="en-US" sz="4000" dirty="0"/>
              <a:t>Any Questions?</a:t>
            </a:r>
          </a:p>
        </p:txBody>
      </p:sp>
      <p:sp>
        <p:nvSpPr>
          <p:cNvPr id="7" name="Text Placeholder 7">
            <a:extLst>
              <a:ext uri="{FF2B5EF4-FFF2-40B4-BE49-F238E27FC236}">
                <a16:creationId xmlns:a16="http://schemas.microsoft.com/office/drawing/2014/main" id="{EDD4D6EC-A89B-480F-A4F2-31D1851AD9B9}"/>
              </a:ext>
            </a:extLst>
          </p:cNvPr>
          <p:cNvSpPr txBox="1">
            <a:spLocks/>
          </p:cNvSpPr>
          <p:nvPr/>
        </p:nvSpPr>
        <p:spPr>
          <a:xfrm>
            <a:off x="838200" y="869930"/>
            <a:ext cx="10515600" cy="307777"/>
          </a:xfrm>
          <a:prstGeom prst="rect">
            <a:avLst/>
          </a:prstGeom>
          <a:noFill/>
        </p:spPr>
        <p:txBody>
          <a:bodyPr wrap="square" lIns="0" tIns="0" rIns="0" bIns="0" rtlCol="0" anchor="ctr">
            <a:spAutoFit/>
          </a:bodyPr>
          <a:lstStyle>
            <a:lvl1pPr marL="0" indent="0" algn="l" defTabSz="914400" rtl="0" eaLnBrk="1" latinLnBrk="0" hangingPunct="1">
              <a:lnSpc>
                <a:spcPct val="100000"/>
              </a:lnSpc>
              <a:spcBef>
                <a:spcPts val="1000"/>
              </a:spcBef>
              <a:buFontTx/>
              <a:buNone/>
              <a:defRPr lang="en-US" sz="2000" kern="1200" dirty="0" smtClean="0">
                <a:solidFill>
                  <a:schemeClr val="bg1"/>
                </a:solidFill>
                <a:latin typeface="PrudentialModern Med Con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PrudentialModern Med" pitchFamily="2" charset="0"/>
              </a:rPr>
              <a:t>Prudential Advisors </a:t>
            </a:r>
            <a:endParaRPr lang="en-US" b="1">
              <a:solidFill>
                <a:srgbClr val="FF33CC"/>
              </a:solidFill>
              <a:latin typeface="PrudentialModern Med" pitchFamily="2" charset="0"/>
            </a:endParaRPr>
          </a:p>
        </p:txBody>
      </p:sp>
    </p:spTree>
    <p:extLst>
      <p:ext uri="{BB962C8B-B14F-4D97-AF65-F5344CB8AC3E}">
        <p14:creationId xmlns:p14="http://schemas.microsoft.com/office/powerpoint/2010/main" val="418898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8F0A-7A77-4B19-A3CC-8EF8CEAED167}"/>
              </a:ext>
            </a:extLst>
          </p:cNvPr>
          <p:cNvSpPr>
            <a:spLocks noGrp="1"/>
          </p:cNvSpPr>
          <p:nvPr>
            <p:ph type="title"/>
          </p:nvPr>
        </p:nvSpPr>
        <p:spPr>
          <a:xfrm>
            <a:off x="6417735" y="3917465"/>
            <a:ext cx="5774265" cy="663706"/>
          </a:xfrm>
        </p:spPr>
        <p:txBody>
          <a:bodyPr vert="horz" lIns="91440" tIns="45720" rIns="91440" bIns="45720" rtlCol="0" anchor="b">
            <a:normAutofit fontScale="90000"/>
          </a:bodyPr>
          <a:lstStyle/>
          <a:p>
            <a:r>
              <a:rPr lang="en-US" sz="4900" b="1" dirty="0">
                <a:solidFill>
                  <a:schemeClr val="tx1"/>
                </a:solidFill>
                <a:latin typeface="+mj-lt"/>
                <a:ea typeface="+mj-ea"/>
                <a:cs typeface="+mj-cs"/>
              </a:rPr>
              <a:t>Peter A. Mars</a:t>
            </a:r>
            <a:r>
              <a:rPr lang="en-US" sz="4400" dirty="0">
                <a:solidFill>
                  <a:schemeClr val="tx1"/>
                </a:solidFill>
                <a:latin typeface="+mj-lt"/>
                <a:ea typeface="+mj-ea"/>
                <a:cs typeface="+mj-cs"/>
              </a:rPr>
              <a:t>, </a:t>
            </a:r>
            <a:br>
              <a:rPr lang="en-US" dirty="0">
                <a:solidFill>
                  <a:schemeClr val="tx1"/>
                </a:solidFill>
                <a:latin typeface="+mj-lt"/>
                <a:ea typeface="+mj-ea"/>
                <a:cs typeface="+mj-cs"/>
              </a:rPr>
            </a:br>
            <a:r>
              <a:rPr lang="en-US" dirty="0">
                <a:solidFill>
                  <a:schemeClr val="tx1"/>
                </a:solidFill>
                <a:latin typeface="+mj-lt"/>
                <a:ea typeface="+mj-ea"/>
                <a:cs typeface="+mj-cs"/>
              </a:rPr>
              <a:t>Financial Planner</a:t>
            </a:r>
            <a:br>
              <a:rPr lang="en-US" dirty="0">
                <a:solidFill>
                  <a:schemeClr val="tx1"/>
                </a:solidFill>
                <a:latin typeface="+mj-lt"/>
                <a:ea typeface="+mj-ea"/>
                <a:cs typeface="+mj-cs"/>
              </a:rPr>
            </a:br>
            <a:r>
              <a:rPr lang="en-US" b="1" dirty="0">
                <a:solidFill>
                  <a:schemeClr val="tx1"/>
                </a:solidFill>
                <a:latin typeface="+mj-lt"/>
                <a:ea typeface="+mj-ea"/>
                <a:cs typeface="+mj-cs"/>
                <a:hlinkClick r:id="rId3"/>
              </a:rPr>
              <a:t>peter.mars@prudential.com</a:t>
            </a:r>
            <a:br>
              <a:rPr lang="en-US" dirty="0">
                <a:solidFill>
                  <a:schemeClr val="tx1"/>
                </a:solidFill>
                <a:latin typeface="+mj-lt"/>
                <a:ea typeface="+mj-ea"/>
                <a:cs typeface="+mj-cs"/>
              </a:rPr>
            </a:br>
            <a:r>
              <a:rPr lang="en-US" dirty="0">
                <a:solidFill>
                  <a:schemeClr val="tx1"/>
                </a:solidFill>
                <a:latin typeface="+mj-lt"/>
                <a:ea typeface="+mj-ea"/>
                <a:cs typeface="+mj-cs"/>
              </a:rPr>
              <a:t>Office: 2252395040</a:t>
            </a:r>
            <a:br>
              <a:rPr lang="en-US" dirty="0">
                <a:solidFill>
                  <a:schemeClr val="tx1"/>
                </a:solidFill>
                <a:latin typeface="+mj-lt"/>
                <a:ea typeface="+mj-ea"/>
                <a:cs typeface="+mj-cs"/>
              </a:rPr>
            </a:br>
            <a:r>
              <a:rPr lang="en-US" b="1" dirty="0">
                <a:solidFill>
                  <a:schemeClr val="tx1"/>
                </a:solidFill>
                <a:latin typeface="+mj-lt"/>
                <a:ea typeface="+mj-ea"/>
                <a:cs typeface="+mj-cs"/>
              </a:rPr>
              <a:t>Direct: 2259215260</a:t>
            </a:r>
            <a:br>
              <a:rPr lang="en-US" dirty="0">
                <a:solidFill>
                  <a:schemeClr val="tx1"/>
                </a:solidFill>
                <a:latin typeface="+mj-lt"/>
                <a:ea typeface="+mj-ea"/>
                <a:cs typeface="+mj-cs"/>
              </a:rPr>
            </a:br>
            <a:r>
              <a:rPr lang="en-US" dirty="0">
                <a:solidFill>
                  <a:schemeClr val="tx1"/>
                </a:solidFill>
                <a:latin typeface="+mj-lt"/>
                <a:ea typeface="+mj-ea"/>
                <a:cs typeface="+mj-cs"/>
              </a:rPr>
              <a:t>Fax: 2253518855</a:t>
            </a:r>
            <a:br>
              <a:rPr lang="en-US" dirty="0">
                <a:solidFill>
                  <a:schemeClr val="tx1"/>
                </a:solidFill>
                <a:latin typeface="+mj-lt"/>
                <a:ea typeface="+mj-ea"/>
                <a:cs typeface="+mj-cs"/>
              </a:rPr>
            </a:br>
            <a:r>
              <a:rPr lang="en-US" dirty="0">
                <a:solidFill>
                  <a:schemeClr val="tx1"/>
                </a:solidFill>
                <a:latin typeface="+mj-lt"/>
                <a:ea typeface="+mj-ea"/>
                <a:cs typeface="+mj-cs"/>
              </a:rPr>
              <a:t>Address: 758 St. Charles St. Baton Rouge, La 70802</a:t>
            </a:r>
          </a:p>
        </p:txBody>
      </p:sp>
      <p:pic>
        <p:nvPicPr>
          <p:cNvPr id="6" name="Picture 5" descr="A person in a suit and tie&#10;&#10;Description automatically generated with medium confidence">
            <a:extLst>
              <a:ext uri="{FF2B5EF4-FFF2-40B4-BE49-F238E27FC236}">
                <a16:creationId xmlns:a16="http://schemas.microsoft.com/office/drawing/2014/main" id="{F1F25163-FB1B-DE37-4839-C2AA2FAA7D51}"/>
              </a:ext>
            </a:extLst>
          </p:cNvPr>
          <p:cNvPicPr>
            <a:picLocks noChangeAspect="1"/>
          </p:cNvPicPr>
          <p:nvPr/>
        </p:nvPicPr>
        <p:blipFill rotWithShape="1">
          <a:blip r:embed="rId4">
            <a:extLst>
              <a:ext uri="{28A0092B-C50C-407E-A947-70E740481C1C}">
                <a14:useLocalDpi xmlns:a14="http://schemas.microsoft.com/office/drawing/2010/main" val="0"/>
              </a:ext>
            </a:extLst>
          </a:blip>
          <a:srcRect b="1002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8" name="Content Placeholder 7" descr="A qr code with a logo&#10;&#10;Description automatically generated with low confidence">
            <a:extLst>
              <a:ext uri="{FF2B5EF4-FFF2-40B4-BE49-F238E27FC236}">
                <a16:creationId xmlns:a16="http://schemas.microsoft.com/office/drawing/2014/main" id="{542405B1-1B87-8959-0F64-9CD4AF8A4BF9}"/>
              </a:ext>
            </a:extLst>
          </p:cNvPr>
          <p:cNvPicPr>
            <a:picLocks noGrp="1" noChangeAspect="1"/>
          </p:cNvPicPr>
          <p:nvPr>
            <p:ph sz="quarter" idx="33"/>
          </p:nvPr>
        </p:nvPicPr>
        <p:blipFill>
          <a:blip r:embed="rId5">
            <a:extLst>
              <a:ext uri="{28A0092B-C50C-407E-A947-70E740481C1C}">
                <a14:useLocalDpi xmlns:a14="http://schemas.microsoft.com/office/drawing/2010/main" val="0"/>
              </a:ext>
            </a:extLst>
          </a:blip>
          <a:stretch>
            <a:fillRect/>
          </a:stretch>
        </p:blipFill>
        <p:spPr>
          <a:xfrm>
            <a:off x="6417735" y="4702773"/>
            <a:ext cx="2155227" cy="2155227"/>
          </a:xfrm>
        </p:spPr>
      </p:pic>
    </p:spTree>
    <p:extLst>
      <p:ext uri="{BB962C8B-B14F-4D97-AF65-F5344CB8AC3E}">
        <p14:creationId xmlns:p14="http://schemas.microsoft.com/office/powerpoint/2010/main" val="108975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98BA-6BC1-403B-B1B4-923E7C00F240}"/>
              </a:ext>
            </a:extLst>
          </p:cNvPr>
          <p:cNvSpPr>
            <a:spLocks noGrp="1"/>
          </p:cNvSpPr>
          <p:nvPr>
            <p:ph type="title"/>
          </p:nvPr>
        </p:nvSpPr>
        <p:spPr/>
        <p:txBody>
          <a:bodyPr/>
          <a:lstStyle/>
          <a:p>
            <a:r>
              <a:rPr lang="en-US" dirty="0"/>
              <a:t>Important Information</a:t>
            </a:r>
          </a:p>
        </p:txBody>
      </p:sp>
      <p:sp>
        <p:nvSpPr>
          <p:cNvPr id="3" name="Content Placeholder 2">
            <a:extLst>
              <a:ext uri="{FF2B5EF4-FFF2-40B4-BE49-F238E27FC236}">
                <a16:creationId xmlns:a16="http://schemas.microsoft.com/office/drawing/2014/main" id="{E70BBF25-EE97-4BC6-AB6E-A20DCC1D72F9}"/>
              </a:ext>
            </a:extLst>
          </p:cNvPr>
          <p:cNvSpPr>
            <a:spLocks noGrp="1"/>
          </p:cNvSpPr>
          <p:nvPr>
            <p:ph sz="quarter" idx="13"/>
          </p:nvPr>
        </p:nvSpPr>
        <p:spPr>
          <a:xfrm>
            <a:off x="609598" y="1143000"/>
            <a:ext cx="10972801" cy="5293757"/>
          </a:xfrm>
        </p:spPr>
        <p:txBody>
          <a:bodyPr>
            <a:spAutoFit/>
          </a:bodyPr>
          <a:lstStyle/>
          <a:p>
            <a:pPr marL="0" indent="0">
              <a:buNone/>
            </a:pPr>
            <a:r>
              <a:rPr lang="en-US" sz="1800" dirty="0">
                <a:latin typeface="PrudentialModern Med" pitchFamily="2" charset="0"/>
              </a:rPr>
              <a:t>Prudential Advisors is a brand name of The Prudential Insurance Company of America and its subsidiaries.</a:t>
            </a:r>
          </a:p>
          <a:p>
            <a:pPr marL="0" indent="0">
              <a:buNone/>
            </a:pPr>
            <a:r>
              <a:rPr lang="en-US" sz="1800" dirty="0">
                <a:latin typeface="PrudentialModern Med" pitchFamily="2" charset="0"/>
              </a:rPr>
              <a:t>The speaker is a registered representative of Pruco Securities, LLC (Pruco), a Prudential Financial company.</a:t>
            </a:r>
          </a:p>
          <a:p>
            <a:pPr marL="0" indent="0">
              <a:buNone/>
            </a:pPr>
            <a:r>
              <a:rPr lang="en-US" sz="1800" dirty="0">
                <a:latin typeface="PrudentialModern Med" pitchFamily="2" charset="0"/>
              </a:rPr>
              <a:t>Prudential Financial, its affiliates, and their financial professionals do not render tax or legal advice. Please consult with your tax and legal advisors regarding your personal circumstances.</a:t>
            </a:r>
          </a:p>
          <a:p>
            <a:pPr marL="0" indent="0">
              <a:buNone/>
            </a:pPr>
            <a:r>
              <a:rPr lang="en-US" sz="1800" dirty="0">
                <a:latin typeface="PrudentialModern Med" pitchFamily="2" charset="0"/>
              </a:rPr>
              <a:t>This seminar provides general educational information and is not intended to market or sell any specific products or services and is designed to provide general information about the subject matter covered.</a:t>
            </a:r>
          </a:p>
          <a:p>
            <a:pPr marL="0" indent="0">
              <a:buNone/>
            </a:pPr>
            <a:r>
              <a:rPr lang="en-US" sz="1800" dirty="0">
                <a:latin typeface="PrudentialModern Med" pitchFamily="2" charset="0"/>
              </a:rPr>
              <a:t>Life insurance policy cash values grow tax-deferred and are potentially income tax-free. Cash values are accessed through withdrawals and policy loans. Withdrawals are generally taxable to the extent they exceed premiums paid into the policy. Any loans that remain unpaid when the policy lapses or is surrendered while the insured is alive will be taxed immediately to the extent of gain in the policy. Unpaid loans and withdrawals will reduce cash values and death benefits. </a:t>
            </a:r>
          </a:p>
          <a:p>
            <a:pPr marL="0" indent="0">
              <a:buNone/>
            </a:pPr>
            <a:r>
              <a:rPr lang="en-US" sz="1800" dirty="0">
                <a:latin typeface="PrudentialModern Med" pitchFamily="2" charset="0"/>
              </a:rPr>
              <a:t>Prudential, the Prudential logo, and the Rock symbol are service marks of Prudential Financial, Inc. and its related entities, registered in many jurisdictions worldwide.</a:t>
            </a:r>
          </a:p>
          <a:p>
            <a:pPr marL="0" indent="0">
              <a:buNone/>
            </a:pPr>
            <a:endParaRPr lang="en-US" sz="2000" dirty="0">
              <a:latin typeface="PrudentialModern Med" pitchFamily="2" charset="0"/>
            </a:endParaRPr>
          </a:p>
          <a:p>
            <a:pPr marL="0" indent="0">
              <a:buNone/>
            </a:pPr>
            <a:endParaRPr lang="en-US" sz="2000" dirty="0">
              <a:latin typeface="PrudentialModern Med" pitchFamily="2" charset="0"/>
            </a:endParaRPr>
          </a:p>
        </p:txBody>
      </p:sp>
      <p:sp>
        <p:nvSpPr>
          <p:cNvPr id="29" name="Slide Number Placeholder 28">
            <a:extLst>
              <a:ext uri="{FF2B5EF4-FFF2-40B4-BE49-F238E27FC236}">
                <a16:creationId xmlns:a16="http://schemas.microsoft.com/office/drawing/2014/main" id="{A15BAE96-7C7A-4BB2-9567-6A570A51FA96}"/>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12</a:t>
            </a:fld>
            <a:endParaRPr lang="en-US" dirty="0"/>
          </a:p>
        </p:txBody>
      </p:sp>
    </p:spTree>
    <p:extLst>
      <p:ext uri="{BB962C8B-B14F-4D97-AF65-F5344CB8AC3E}">
        <p14:creationId xmlns:p14="http://schemas.microsoft.com/office/powerpoint/2010/main" val="142371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757A9-9BA2-4418-87E6-CB8424E76800}"/>
              </a:ext>
            </a:extLst>
          </p:cNvPr>
          <p:cNvSpPr>
            <a:spLocks noGrp="1"/>
          </p:cNvSpPr>
          <p:nvPr>
            <p:ph type="title"/>
          </p:nvPr>
        </p:nvSpPr>
        <p:spPr>
          <a:xfrm>
            <a:off x="609600" y="567375"/>
            <a:ext cx="10972800" cy="1666097"/>
          </a:xfrm>
        </p:spPr>
        <p:txBody>
          <a:bodyPr/>
          <a:lstStyle/>
          <a:p>
            <a:r>
              <a:rPr lang="en-US" dirty="0"/>
              <a:t>Protecting Your Business, </a:t>
            </a:r>
            <a:br>
              <a:rPr lang="en-US" dirty="0"/>
            </a:br>
            <a:r>
              <a:rPr lang="en-US" dirty="0">
                <a:solidFill>
                  <a:srgbClr val="07639D"/>
                </a:solidFill>
              </a:rPr>
              <a:t>the People You Love, and Yourself. </a:t>
            </a:r>
            <a:br>
              <a:rPr lang="en-US" dirty="0">
                <a:solidFill>
                  <a:srgbClr val="07639D"/>
                </a:solidFill>
              </a:rPr>
            </a:br>
            <a:endParaRPr lang="en-US" dirty="0"/>
          </a:p>
        </p:txBody>
      </p:sp>
      <p:pic>
        <p:nvPicPr>
          <p:cNvPr id="33" name="Content Placeholder 32">
            <a:extLst>
              <a:ext uri="{FF2B5EF4-FFF2-40B4-BE49-F238E27FC236}">
                <a16:creationId xmlns:a16="http://schemas.microsoft.com/office/drawing/2014/main" id="{55149413-0B30-419C-AAE5-D6818CA08987}"/>
              </a:ext>
              <a:ext uri="{C183D7F6-B498-43B3-948B-1728B52AA6E4}">
                <adec:decorative xmlns:adec="http://schemas.microsoft.com/office/drawing/2017/decorative" val="1"/>
              </a:ext>
            </a:extLst>
          </p:cNvPr>
          <p:cNvPicPr>
            <a:picLocks noGrp="1" noChangeAspect="1"/>
          </p:cNvPicPr>
          <p:nvPr>
            <p:ph sz="quarter" idx="37"/>
          </p:nvPr>
        </p:nvPicPr>
        <p:blipFill rotWithShape="1">
          <a:blip r:embed="rId3">
            <a:extLst>
              <a:ext uri="{28A0092B-C50C-407E-A947-70E740481C1C}">
                <a14:useLocalDpi xmlns:a14="http://schemas.microsoft.com/office/drawing/2010/main" val="0"/>
              </a:ext>
            </a:extLst>
          </a:blip>
          <a:srcRect b="10690"/>
          <a:stretch/>
        </p:blipFill>
        <p:spPr>
          <a:xfrm>
            <a:off x="609600" y="1921145"/>
            <a:ext cx="7230862" cy="4306824"/>
          </a:xfrm>
          <a:prstGeom prst="rect">
            <a:avLst/>
          </a:prstGeom>
        </p:spPr>
      </p:pic>
      <p:sp>
        <p:nvSpPr>
          <p:cNvPr id="29" name="Slide Number Placeholder 28">
            <a:extLst>
              <a:ext uri="{FF2B5EF4-FFF2-40B4-BE49-F238E27FC236}">
                <a16:creationId xmlns:a16="http://schemas.microsoft.com/office/drawing/2014/main" id="{E3F7334C-6726-4B1B-85F5-35246DDCA3A3}"/>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2</a:t>
            </a:fld>
            <a:endParaRPr lang="en-US" dirty="0"/>
          </a:p>
        </p:txBody>
      </p:sp>
    </p:spTree>
    <p:extLst>
      <p:ext uri="{BB962C8B-B14F-4D97-AF65-F5344CB8AC3E}">
        <p14:creationId xmlns:p14="http://schemas.microsoft.com/office/powerpoint/2010/main" val="47644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9A99-2EAB-45EB-BE1B-EF50399692D9}"/>
              </a:ext>
            </a:extLst>
          </p:cNvPr>
          <p:cNvSpPr>
            <a:spLocks noGrp="1"/>
          </p:cNvSpPr>
          <p:nvPr>
            <p:ph type="title"/>
          </p:nvPr>
        </p:nvSpPr>
        <p:spPr>
          <a:xfrm>
            <a:off x="681735" y="698375"/>
            <a:ext cx="10972800" cy="558102"/>
          </a:xfrm>
        </p:spPr>
        <p:txBody>
          <a:bodyPr/>
          <a:lstStyle/>
          <a:p>
            <a:r>
              <a:rPr lang="en-US" dirty="0"/>
              <a:t>Important Planning Considerations for Your Business</a:t>
            </a:r>
          </a:p>
        </p:txBody>
      </p:sp>
      <p:sp>
        <p:nvSpPr>
          <p:cNvPr id="74" name="Content Placeholder 73">
            <a:extLst>
              <a:ext uri="{FF2B5EF4-FFF2-40B4-BE49-F238E27FC236}">
                <a16:creationId xmlns:a16="http://schemas.microsoft.com/office/drawing/2014/main" id="{5C635E12-5923-4BE4-9E07-5539EB46284F}"/>
              </a:ext>
            </a:extLst>
          </p:cNvPr>
          <p:cNvSpPr>
            <a:spLocks noGrp="1"/>
          </p:cNvSpPr>
          <p:nvPr>
            <p:ph sz="quarter" idx="13"/>
          </p:nvPr>
        </p:nvSpPr>
        <p:spPr>
          <a:xfrm>
            <a:off x="706860" y="1964049"/>
            <a:ext cx="3870958" cy="688809"/>
          </a:xfrm>
          <a:prstGeom prst="roundRect">
            <a:avLst/>
          </a:prstGeom>
          <a:solidFill>
            <a:srgbClr val="2038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ctr">
              <a:spcBef>
                <a:spcPts val="0"/>
              </a:spcBef>
              <a:buClrTx/>
              <a:buNone/>
            </a:pPr>
            <a:r>
              <a:rPr lang="en-US" sz="2400" b="1" dirty="0">
                <a:solidFill>
                  <a:prstClr val="white"/>
                </a:solidFill>
                <a:latin typeface="PrudentialModern Cond" pitchFamily="2" charset="0"/>
              </a:rPr>
              <a:t>Life Insurance</a:t>
            </a:r>
            <a:endParaRPr lang="en-US" sz="2000" b="1" dirty="0">
              <a:solidFill>
                <a:prstClr val="white"/>
              </a:solidFill>
              <a:latin typeface="PrudentialModern Cond" pitchFamily="2" charset="0"/>
            </a:endParaRPr>
          </a:p>
        </p:txBody>
      </p:sp>
      <p:sp>
        <p:nvSpPr>
          <p:cNvPr id="75" name="Content Placeholder 73">
            <a:extLst>
              <a:ext uri="{FF2B5EF4-FFF2-40B4-BE49-F238E27FC236}">
                <a16:creationId xmlns:a16="http://schemas.microsoft.com/office/drawing/2014/main" id="{60409F63-104B-47A0-9EB9-6EB17E05BE0B}"/>
              </a:ext>
            </a:extLst>
          </p:cNvPr>
          <p:cNvSpPr>
            <a:spLocks noGrp="1"/>
          </p:cNvSpPr>
          <p:nvPr>
            <p:ph sz="quarter" idx="18"/>
          </p:nvPr>
        </p:nvSpPr>
        <p:spPr>
          <a:xfrm>
            <a:off x="706859" y="2907887"/>
            <a:ext cx="3870959" cy="685800"/>
          </a:xfrm>
          <a:prstGeom prst="roundRect">
            <a:avLst/>
          </a:prstGeom>
          <a:solidFill>
            <a:srgbClr val="2038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ctr">
              <a:spcBef>
                <a:spcPts val="0"/>
              </a:spcBef>
              <a:buClrTx/>
              <a:buNone/>
            </a:pPr>
            <a:r>
              <a:rPr lang="en-US" sz="2400" b="1" dirty="0">
                <a:solidFill>
                  <a:prstClr val="white"/>
                </a:solidFill>
                <a:latin typeface="PrudentialModern Cond" pitchFamily="2" charset="0"/>
              </a:rPr>
              <a:t>Retirement Planning</a:t>
            </a:r>
          </a:p>
        </p:txBody>
      </p:sp>
      <p:sp>
        <p:nvSpPr>
          <p:cNvPr id="76" name="Content Placeholder 73">
            <a:extLst>
              <a:ext uri="{FF2B5EF4-FFF2-40B4-BE49-F238E27FC236}">
                <a16:creationId xmlns:a16="http://schemas.microsoft.com/office/drawing/2014/main" id="{23485528-A7DF-48E6-B222-C87344AAE450}"/>
              </a:ext>
            </a:extLst>
          </p:cNvPr>
          <p:cNvSpPr>
            <a:spLocks noGrp="1"/>
          </p:cNvSpPr>
          <p:nvPr>
            <p:ph sz="quarter" idx="23"/>
          </p:nvPr>
        </p:nvSpPr>
        <p:spPr>
          <a:xfrm>
            <a:off x="706859" y="3848716"/>
            <a:ext cx="3870959" cy="685800"/>
          </a:xfrm>
          <a:prstGeom prst="roundRect">
            <a:avLst/>
          </a:prstGeom>
          <a:solidFill>
            <a:srgbClr val="2038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ctr">
              <a:spcBef>
                <a:spcPts val="0"/>
              </a:spcBef>
              <a:buClrTx/>
              <a:buNone/>
            </a:pPr>
            <a:r>
              <a:rPr lang="en-US" sz="2400" b="1" dirty="0">
                <a:solidFill>
                  <a:prstClr val="white"/>
                </a:solidFill>
                <a:latin typeface="PrudentialModern Cond" pitchFamily="2" charset="0"/>
              </a:rPr>
              <a:t>Business Succession Planning</a:t>
            </a:r>
          </a:p>
        </p:txBody>
      </p:sp>
      <p:sp>
        <p:nvSpPr>
          <p:cNvPr id="77" name="Content Placeholder 73">
            <a:extLst>
              <a:ext uri="{FF2B5EF4-FFF2-40B4-BE49-F238E27FC236}">
                <a16:creationId xmlns:a16="http://schemas.microsoft.com/office/drawing/2014/main" id="{B4093D10-7C2E-4280-A5F6-25233F934C12}"/>
              </a:ext>
            </a:extLst>
          </p:cNvPr>
          <p:cNvSpPr>
            <a:spLocks noGrp="1"/>
          </p:cNvSpPr>
          <p:nvPr>
            <p:ph sz="quarter" idx="28"/>
          </p:nvPr>
        </p:nvSpPr>
        <p:spPr>
          <a:xfrm>
            <a:off x="706859" y="4789545"/>
            <a:ext cx="3870959" cy="685800"/>
          </a:xfrm>
          <a:prstGeom prst="roundRect">
            <a:avLst/>
          </a:prstGeom>
          <a:solidFill>
            <a:srgbClr val="2038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ctr">
              <a:spcBef>
                <a:spcPts val="0"/>
              </a:spcBef>
              <a:buClrTx/>
              <a:buNone/>
            </a:pPr>
            <a:r>
              <a:rPr lang="en-US" sz="2400" b="1" dirty="0">
                <a:solidFill>
                  <a:prstClr val="white"/>
                </a:solidFill>
                <a:latin typeface="PrudentialModern Cond" pitchFamily="2" charset="0"/>
              </a:rPr>
              <a:t>Assembling a Professional Team</a:t>
            </a:r>
          </a:p>
        </p:txBody>
      </p:sp>
      <p:pic>
        <p:nvPicPr>
          <p:cNvPr id="84" name="Content Placeholder 43">
            <a:extLst>
              <a:ext uri="{FF2B5EF4-FFF2-40B4-BE49-F238E27FC236}">
                <a16:creationId xmlns:a16="http://schemas.microsoft.com/office/drawing/2014/main" id="{3012D8BC-5925-4384-A2AA-30897038BBDF}"/>
              </a:ext>
              <a:ext uri="{C183D7F6-B498-43B3-948B-1728B52AA6E4}">
                <adec:decorative xmlns:adec="http://schemas.microsoft.com/office/drawing/2017/decorative" val="1"/>
              </a:ext>
            </a:extLst>
          </p:cNvPr>
          <p:cNvPicPr>
            <a:picLocks noGrp="1" noChangeAspect="1"/>
          </p:cNvPicPr>
          <p:nvPr>
            <p:ph sz="quarter" idx="33"/>
          </p:nvPr>
        </p:nvPicPr>
        <p:blipFill rotWithShape="1">
          <a:blip r:embed="rId3">
            <a:extLst>
              <a:ext uri="{28A0092B-C50C-407E-A947-70E740481C1C}">
                <a14:useLocalDpi xmlns:a14="http://schemas.microsoft.com/office/drawing/2010/main" val="0"/>
              </a:ext>
            </a:extLst>
          </a:blip>
          <a:srcRect r="13045"/>
          <a:stretch/>
        </p:blipFill>
        <p:spPr>
          <a:xfrm>
            <a:off x="4769267" y="1964049"/>
            <a:ext cx="4579871" cy="3511296"/>
          </a:xfrm>
          <a:prstGeom prst="rect">
            <a:avLst/>
          </a:prstGeom>
        </p:spPr>
      </p:pic>
      <p:sp>
        <p:nvSpPr>
          <p:cNvPr id="29" name="Slide Number Placeholder 28">
            <a:extLst>
              <a:ext uri="{FF2B5EF4-FFF2-40B4-BE49-F238E27FC236}">
                <a16:creationId xmlns:a16="http://schemas.microsoft.com/office/drawing/2014/main" id="{434082CA-51C0-4AA3-A321-98121C7878C5}"/>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3</a:t>
            </a:fld>
            <a:endParaRPr lang="en-US" dirty="0"/>
          </a:p>
        </p:txBody>
      </p:sp>
    </p:spTree>
    <p:extLst>
      <p:ext uri="{BB962C8B-B14F-4D97-AF65-F5344CB8AC3E}">
        <p14:creationId xmlns:p14="http://schemas.microsoft.com/office/powerpoint/2010/main" val="4958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2ED9-7A63-457C-96BA-6A6D913A282E}"/>
              </a:ext>
            </a:extLst>
          </p:cNvPr>
          <p:cNvSpPr>
            <a:spLocks noGrp="1"/>
          </p:cNvSpPr>
          <p:nvPr>
            <p:ph type="title"/>
          </p:nvPr>
        </p:nvSpPr>
        <p:spPr>
          <a:xfrm>
            <a:off x="609600" y="644525"/>
            <a:ext cx="10972800" cy="558102"/>
          </a:xfrm>
        </p:spPr>
        <p:txBody>
          <a:bodyPr/>
          <a:lstStyle/>
          <a:p>
            <a:r>
              <a:rPr lang="en-US" dirty="0"/>
              <a:t>Life Insurance: Help Protect and Grow Your Businesses </a:t>
            </a:r>
          </a:p>
        </p:txBody>
      </p:sp>
      <p:sp>
        <p:nvSpPr>
          <p:cNvPr id="27" name="Content Placeholder 26">
            <a:extLst>
              <a:ext uri="{FF2B5EF4-FFF2-40B4-BE49-F238E27FC236}">
                <a16:creationId xmlns:a16="http://schemas.microsoft.com/office/drawing/2014/main" id="{CCF1447A-5838-415B-B25B-D2F43A0996DE}"/>
              </a:ext>
            </a:extLst>
          </p:cNvPr>
          <p:cNvSpPr>
            <a:spLocks noGrp="1"/>
          </p:cNvSpPr>
          <p:nvPr>
            <p:ph sz="quarter" idx="34"/>
          </p:nvPr>
        </p:nvSpPr>
        <p:spPr>
          <a:xfrm>
            <a:off x="609600" y="1495691"/>
            <a:ext cx="5295901" cy="4308872"/>
          </a:xfrm>
        </p:spPr>
        <p:txBody>
          <a:bodyPr wrap="square" lIns="0" tIns="0" rIns="0" bIns="0">
            <a:spAutoFit/>
          </a:bodyPr>
          <a:lstStyle/>
          <a:p>
            <a:r>
              <a:rPr lang="en-US" sz="2400" dirty="0"/>
              <a:t>Help ensure the continuation of a business—beyond the current owner or owners</a:t>
            </a:r>
          </a:p>
          <a:p>
            <a:r>
              <a:rPr lang="en-US" sz="2400" dirty="0"/>
              <a:t>Provide funds to a business owner’s spouse and heirs</a:t>
            </a:r>
          </a:p>
          <a:p>
            <a:r>
              <a:rPr lang="en-US" sz="2400" dirty="0"/>
              <a:t>As part of executive compensation arrangements, to attract new talent and retain key employees</a:t>
            </a:r>
          </a:p>
          <a:p>
            <a:r>
              <a:rPr lang="en-US" sz="2400" dirty="0"/>
              <a:t>Fund Buy-Sell Arrangements that create a ready market for an owner's interest</a:t>
            </a:r>
          </a:p>
          <a:p>
            <a:r>
              <a:rPr lang="en-US" sz="2400" dirty="0"/>
              <a:t>Provide Key Employee protection</a:t>
            </a:r>
          </a:p>
        </p:txBody>
      </p:sp>
      <p:sp>
        <p:nvSpPr>
          <p:cNvPr id="29" name="Slide Number Placeholder 28">
            <a:extLst>
              <a:ext uri="{FF2B5EF4-FFF2-40B4-BE49-F238E27FC236}">
                <a16:creationId xmlns:a16="http://schemas.microsoft.com/office/drawing/2014/main" id="{13A9AD77-DFB8-4016-AEE9-9EF2104C578A}"/>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4</a:t>
            </a:fld>
            <a:endParaRPr lang="en-US" dirty="0"/>
          </a:p>
        </p:txBody>
      </p:sp>
      <p:pic>
        <p:nvPicPr>
          <p:cNvPr id="34" name="Content Placeholder 33">
            <a:extLst>
              <a:ext uri="{FF2B5EF4-FFF2-40B4-BE49-F238E27FC236}">
                <a16:creationId xmlns:a16="http://schemas.microsoft.com/office/drawing/2014/main" id="{17710F90-4252-4980-83E5-DA9ED40CA7DC}"/>
              </a:ext>
              <a:ext uri="{C183D7F6-B498-43B3-948B-1728B52AA6E4}">
                <adec:decorative xmlns:adec="http://schemas.microsoft.com/office/drawing/2017/decorative" val="1"/>
              </a:ext>
            </a:extLst>
          </p:cNvPr>
          <p:cNvPicPr>
            <a:picLocks noGrp="1" noChangeAspect="1"/>
          </p:cNvPicPr>
          <p:nvPr>
            <p:ph sz="quarter" idx="35"/>
          </p:nvPr>
        </p:nvPicPr>
        <p:blipFill rotWithShape="1">
          <a:blip r:embed="rId3">
            <a:extLst>
              <a:ext uri="{28A0092B-C50C-407E-A947-70E740481C1C}">
                <a14:useLocalDpi xmlns:a14="http://schemas.microsoft.com/office/drawing/2010/main" val="0"/>
              </a:ext>
            </a:extLst>
          </a:blip>
          <a:srcRect l="6719" r="12433" b="12225"/>
          <a:stretch/>
        </p:blipFill>
        <p:spPr>
          <a:xfrm>
            <a:off x="6168135" y="1735606"/>
            <a:ext cx="5287873" cy="3829041"/>
          </a:xfrm>
          <a:prstGeom prst="rect">
            <a:avLst/>
          </a:prstGeom>
        </p:spPr>
      </p:pic>
    </p:spTree>
    <p:extLst>
      <p:ext uri="{BB962C8B-B14F-4D97-AF65-F5344CB8AC3E}">
        <p14:creationId xmlns:p14="http://schemas.microsoft.com/office/powerpoint/2010/main" val="69658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C6B3-080D-4961-9215-324011B2FBA5}"/>
              </a:ext>
            </a:extLst>
          </p:cNvPr>
          <p:cNvSpPr>
            <a:spLocks noGrp="1"/>
          </p:cNvSpPr>
          <p:nvPr>
            <p:ph type="title"/>
          </p:nvPr>
        </p:nvSpPr>
        <p:spPr>
          <a:xfrm>
            <a:off x="609600" y="742605"/>
            <a:ext cx="10972800" cy="558102"/>
          </a:xfrm>
        </p:spPr>
        <p:txBody>
          <a:bodyPr/>
          <a:lstStyle/>
          <a:p>
            <a:r>
              <a:rPr lang="en-US" dirty="0"/>
              <a:t>Choosing the Right Retirement Plan</a:t>
            </a:r>
          </a:p>
        </p:txBody>
      </p:sp>
      <p:sp>
        <p:nvSpPr>
          <p:cNvPr id="27" name="Content Placeholder 26">
            <a:extLst>
              <a:ext uri="{FF2B5EF4-FFF2-40B4-BE49-F238E27FC236}">
                <a16:creationId xmlns:a16="http://schemas.microsoft.com/office/drawing/2014/main" id="{842F3AB0-B27C-41E6-8A74-B8A4345CBE2F}"/>
              </a:ext>
            </a:extLst>
          </p:cNvPr>
          <p:cNvSpPr>
            <a:spLocks noGrp="1"/>
          </p:cNvSpPr>
          <p:nvPr>
            <p:ph sz="quarter" idx="33"/>
          </p:nvPr>
        </p:nvSpPr>
        <p:spPr>
          <a:xfrm>
            <a:off x="723900" y="1995205"/>
            <a:ext cx="5299965" cy="3077766"/>
          </a:xfrm>
        </p:spPr>
        <p:txBody>
          <a:bodyPr/>
          <a:lstStyle/>
          <a:p>
            <a:pPr>
              <a:spcBef>
                <a:spcPts val="2400"/>
              </a:spcBef>
            </a:pPr>
            <a:r>
              <a:rPr lang="en-US" sz="2400" dirty="0"/>
              <a:t>Keogh plan</a:t>
            </a:r>
          </a:p>
          <a:p>
            <a:pPr>
              <a:spcBef>
                <a:spcPts val="2400"/>
              </a:spcBef>
            </a:pPr>
            <a:r>
              <a:rPr lang="en-US" sz="2400" dirty="0"/>
              <a:t>Simplified employee pension (SEP) plan</a:t>
            </a:r>
          </a:p>
          <a:p>
            <a:pPr>
              <a:spcBef>
                <a:spcPts val="2400"/>
              </a:spcBef>
            </a:pPr>
            <a:r>
              <a:rPr lang="en-US" sz="2400" dirty="0"/>
              <a:t>SIMPLE IRA plan</a:t>
            </a:r>
          </a:p>
          <a:p>
            <a:pPr>
              <a:spcBef>
                <a:spcPts val="2400"/>
              </a:spcBef>
            </a:pPr>
            <a:r>
              <a:rPr lang="en-US" sz="2400" dirty="0"/>
              <a:t>SIMPLE 401(k) plan</a:t>
            </a:r>
          </a:p>
          <a:p>
            <a:pPr>
              <a:spcBef>
                <a:spcPts val="2400"/>
              </a:spcBef>
            </a:pPr>
            <a:r>
              <a:rPr lang="en-US" sz="2400" dirty="0"/>
              <a:t>Individual 401(k) plan</a:t>
            </a:r>
          </a:p>
        </p:txBody>
      </p:sp>
      <p:sp>
        <p:nvSpPr>
          <p:cNvPr id="29" name="Slide Number Placeholder 28">
            <a:extLst>
              <a:ext uri="{FF2B5EF4-FFF2-40B4-BE49-F238E27FC236}">
                <a16:creationId xmlns:a16="http://schemas.microsoft.com/office/drawing/2014/main" id="{9BFDF0D2-96F9-4DDC-B17B-6CF10DDE3548}"/>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5</a:t>
            </a:fld>
            <a:endParaRPr lang="en-US" dirty="0"/>
          </a:p>
        </p:txBody>
      </p:sp>
      <p:pic>
        <p:nvPicPr>
          <p:cNvPr id="35" name="Content Placeholder 34">
            <a:extLst>
              <a:ext uri="{FF2B5EF4-FFF2-40B4-BE49-F238E27FC236}">
                <a16:creationId xmlns:a16="http://schemas.microsoft.com/office/drawing/2014/main" id="{1DE56FC8-B0B0-41FB-A878-BD031E6B0640}"/>
              </a:ext>
              <a:ext uri="{C183D7F6-B498-43B3-948B-1728B52AA6E4}">
                <adec:decorative xmlns:adec="http://schemas.microsoft.com/office/drawing/2017/decorative" val="1"/>
              </a:ext>
            </a:extLst>
          </p:cNvPr>
          <p:cNvPicPr>
            <a:picLocks noGrp="1" noChangeAspect="1"/>
          </p:cNvPicPr>
          <p:nvPr>
            <p:ph sz="quarter" idx="36"/>
          </p:nvPr>
        </p:nvPicPr>
        <p:blipFill rotWithShape="1">
          <a:blip r:embed="rId3">
            <a:extLst>
              <a:ext uri="{28A0092B-C50C-407E-A947-70E740481C1C}">
                <a14:useLocalDpi xmlns:a14="http://schemas.microsoft.com/office/drawing/2010/main" val="0"/>
              </a:ext>
            </a:extLst>
          </a:blip>
          <a:srcRect b="5997"/>
          <a:stretch/>
        </p:blipFill>
        <p:spPr>
          <a:xfrm>
            <a:off x="6275512" y="1868727"/>
            <a:ext cx="5306888" cy="3330721"/>
          </a:xfrm>
          <a:prstGeom prst="rect">
            <a:avLst/>
          </a:prstGeom>
        </p:spPr>
      </p:pic>
    </p:spTree>
    <p:extLst>
      <p:ext uri="{BB962C8B-B14F-4D97-AF65-F5344CB8AC3E}">
        <p14:creationId xmlns:p14="http://schemas.microsoft.com/office/powerpoint/2010/main" val="15052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E890-9737-4A60-B4A1-AEBB94ED067F}"/>
              </a:ext>
            </a:extLst>
          </p:cNvPr>
          <p:cNvSpPr>
            <a:spLocks noGrp="1"/>
          </p:cNvSpPr>
          <p:nvPr>
            <p:ph type="title"/>
          </p:nvPr>
        </p:nvSpPr>
        <p:spPr/>
        <p:txBody>
          <a:bodyPr/>
          <a:lstStyle/>
          <a:p>
            <a:r>
              <a:rPr lang="en-US" dirty="0"/>
              <a:t>The SECURE Act</a:t>
            </a:r>
          </a:p>
        </p:txBody>
      </p:sp>
      <p:sp>
        <p:nvSpPr>
          <p:cNvPr id="28" name="Text Placeholder 27">
            <a:extLst>
              <a:ext uri="{FF2B5EF4-FFF2-40B4-BE49-F238E27FC236}">
                <a16:creationId xmlns:a16="http://schemas.microsoft.com/office/drawing/2014/main" id="{50AEFE42-0567-4727-B6C7-A725CC1F6F52}"/>
              </a:ext>
            </a:extLst>
          </p:cNvPr>
          <p:cNvSpPr>
            <a:spLocks noGrp="1"/>
          </p:cNvSpPr>
          <p:nvPr>
            <p:ph type="body" sz="quarter" idx="38"/>
          </p:nvPr>
        </p:nvSpPr>
        <p:spPr/>
        <p:txBody>
          <a:bodyPr/>
          <a:lstStyle/>
          <a:p>
            <a:r>
              <a:rPr lang="en-US" dirty="0"/>
              <a:t>Source: https://www.irs.gov/retirement-plans/retirement-plans-startup-costs-tax-credit</a:t>
            </a:r>
          </a:p>
        </p:txBody>
      </p:sp>
      <p:sp>
        <p:nvSpPr>
          <p:cNvPr id="29" name="Slide Number Placeholder 28">
            <a:extLst>
              <a:ext uri="{FF2B5EF4-FFF2-40B4-BE49-F238E27FC236}">
                <a16:creationId xmlns:a16="http://schemas.microsoft.com/office/drawing/2014/main" id="{A3498C1A-1123-4AA8-9BE3-3DDEC3374AA4}"/>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6</a:t>
            </a:fld>
            <a:endParaRPr lang="en-US" dirty="0"/>
          </a:p>
        </p:txBody>
      </p:sp>
      <p:pic>
        <p:nvPicPr>
          <p:cNvPr id="34" name="Picture 2">
            <a:extLst>
              <a:ext uri="{FF2B5EF4-FFF2-40B4-BE49-F238E27FC236}">
                <a16:creationId xmlns:a16="http://schemas.microsoft.com/office/drawing/2014/main" id="{7F37F18E-74E6-44A6-B30A-6203195ED8CA}"/>
              </a:ext>
              <a:ext uri="{C183D7F6-B498-43B3-948B-1728B52AA6E4}">
                <adec:decorative xmlns:adec="http://schemas.microsoft.com/office/drawing/2017/decorative" val="1"/>
              </a:ext>
            </a:extLst>
          </p:cNvPr>
          <p:cNvPicPr>
            <a:picLocks noGrp="1" noChangeAspect="1" noChangeArrowheads="1"/>
          </p:cNvPicPr>
          <p:nvPr>
            <p:ph sz="quarter" idx="37"/>
          </p:nvPr>
        </p:nvPicPr>
        <p:blipFill>
          <a:blip r:embed="rId3">
            <a:extLst>
              <a:ext uri="{28A0092B-C50C-407E-A947-70E740481C1C}">
                <a14:useLocalDpi xmlns:a14="http://schemas.microsoft.com/office/drawing/2010/main" val="0"/>
              </a:ext>
            </a:extLst>
          </a:blip>
          <a:srcRect/>
          <a:stretch>
            <a:fillRect/>
          </a:stretch>
        </p:blipFill>
        <p:spPr bwMode="auto">
          <a:xfrm>
            <a:off x="609599" y="1159443"/>
            <a:ext cx="8410648" cy="467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1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DC5E-350A-4F2B-B858-07B15A1D0BA9}"/>
              </a:ext>
            </a:extLst>
          </p:cNvPr>
          <p:cNvSpPr>
            <a:spLocks noGrp="1"/>
          </p:cNvSpPr>
          <p:nvPr>
            <p:ph type="title"/>
          </p:nvPr>
        </p:nvSpPr>
        <p:spPr/>
        <p:txBody>
          <a:bodyPr/>
          <a:lstStyle/>
          <a:p>
            <a:r>
              <a:rPr lang="en-US" dirty="0"/>
              <a:t>Business Succession Planning</a:t>
            </a:r>
          </a:p>
        </p:txBody>
      </p:sp>
      <p:sp>
        <p:nvSpPr>
          <p:cNvPr id="9" name="Content Placeholder 8">
            <a:extLst>
              <a:ext uri="{FF2B5EF4-FFF2-40B4-BE49-F238E27FC236}">
                <a16:creationId xmlns:a16="http://schemas.microsoft.com/office/drawing/2014/main" id="{EC92F85C-A6A0-4C24-86EE-D5B76F5425EF}"/>
              </a:ext>
            </a:extLst>
          </p:cNvPr>
          <p:cNvSpPr>
            <a:spLocks noGrp="1"/>
          </p:cNvSpPr>
          <p:nvPr>
            <p:ph sz="quarter" idx="13"/>
          </p:nvPr>
        </p:nvSpPr>
        <p:spPr>
          <a:xfrm>
            <a:off x="609599" y="1143000"/>
            <a:ext cx="1348127" cy="615553"/>
          </a:xfrm>
        </p:spPr>
        <p:txBody>
          <a:bodyPr/>
          <a:lstStyle/>
          <a:p>
            <a:pPr marL="0" lvl="0" indent="0">
              <a:spcBef>
                <a:spcPts val="0"/>
              </a:spcBef>
              <a:buClrTx/>
              <a:buNone/>
            </a:pPr>
            <a:r>
              <a:rPr lang="en-US" sz="4000" b="1" dirty="0">
                <a:solidFill>
                  <a:prstClr val="black"/>
                </a:solidFill>
                <a:latin typeface="PrudentialModern Cond" pitchFamily="2" charset="0"/>
              </a:rPr>
              <a:t>30%</a:t>
            </a:r>
          </a:p>
        </p:txBody>
      </p:sp>
      <p:sp>
        <p:nvSpPr>
          <p:cNvPr id="14" name="Content Placeholder 13">
            <a:extLst>
              <a:ext uri="{FF2B5EF4-FFF2-40B4-BE49-F238E27FC236}">
                <a16:creationId xmlns:a16="http://schemas.microsoft.com/office/drawing/2014/main" id="{609B6455-05CD-40D9-800C-26B889F56EF8}"/>
              </a:ext>
            </a:extLst>
          </p:cNvPr>
          <p:cNvSpPr>
            <a:spLocks noGrp="1"/>
          </p:cNvSpPr>
          <p:nvPr>
            <p:ph sz="quarter" idx="14"/>
          </p:nvPr>
        </p:nvSpPr>
        <p:spPr>
          <a:xfrm>
            <a:off x="1655873" y="1164079"/>
            <a:ext cx="3985379" cy="615553"/>
          </a:xfrm>
        </p:spPr>
        <p:txBody>
          <a:bodyPr/>
          <a:lstStyle/>
          <a:p>
            <a:pPr marL="0" lvl="0" indent="0">
              <a:spcBef>
                <a:spcPts val="0"/>
              </a:spcBef>
              <a:buClrTx/>
              <a:buNone/>
            </a:pPr>
            <a:r>
              <a:rPr lang="en-US" sz="2000" dirty="0">
                <a:solidFill>
                  <a:prstClr val="black"/>
                </a:solidFill>
                <a:latin typeface="PrudentialModern Med" pitchFamily="2" charset="0"/>
              </a:rPr>
              <a:t>of family business make it to the second generation</a:t>
            </a:r>
            <a:endParaRPr lang="en-US" dirty="0"/>
          </a:p>
        </p:txBody>
      </p:sp>
      <p:sp>
        <p:nvSpPr>
          <p:cNvPr id="42" name="Content Placeholder 41">
            <a:extLst>
              <a:ext uri="{FF2B5EF4-FFF2-40B4-BE49-F238E27FC236}">
                <a16:creationId xmlns:a16="http://schemas.microsoft.com/office/drawing/2014/main" id="{C55592E8-5527-4160-8789-72D1D718F9E7}"/>
              </a:ext>
            </a:extLst>
          </p:cNvPr>
          <p:cNvSpPr>
            <a:spLocks noGrp="1"/>
          </p:cNvSpPr>
          <p:nvPr>
            <p:ph sz="quarter" idx="18"/>
          </p:nvPr>
        </p:nvSpPr>
        <p:spPr>
          <a:xfrm>
            <a:off x="12407" y="2290860"/>
            <a:ext cx="5897156" cy="3464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6072" rtlCol="0" anchor="ctr">
            <a:noAutofit/>
          </a:bodyPr>
          <a:lstStyle/>
          <a:p>
            <a:pPr lvl="0"/>
            <a:r>
              <a:rPr lang="en-US" sz="2400" dirty="0">
                <a:solidFill>
                  <a:schemeClr val="tx1"/>
                </a:solidFill>
              </a:rPr>
              <a:t>Transfer of ownership to the next generation</a:t>
            </a:r>
          </a:p>
          <a:p>
            <a:pPr lvl="0"/>
            <a:r>
              <a:rPr lang="en-US" sz="2400" dirty="0">
                <a:solidFill>
                  <a:schemeClr val="tx1"/>
                </a:solidFill>
              </a:rPr>
              <a:t>Employee stock ownership plan (ESOP)</a:t>
            </a:r>
          </a:p>
          <a:p>
            <a:pPr lvl="0"/>
            <a:r>
              <a:rPr lang="en-US" sz="2400" dirty="0">
                <a:solidFill>
                  <a:schemeClr val="tx1"/>
                </a:solidFill>
              </a:rPr>
              <a:t>Public offering</a:t>
            </a:r>
          </a:p>
          <a:p>
            <a:pPr lvl="0"/>
            <a:r>
              <a:rPr lang="en-US" sz="2400" dirty="0">
                <a:solidFill>
                  <a:schemeClr val="tx1"/>
                </a:solidFill>
              </a:rPr>
              <a:t>Recapitalization of the business</a:t>
            </a:r>
          </a:p>
          <a:p>
            <a:pPr lvl="0"/>
            <a:r>
              <a:rPr lang="en-US" sz="2400" dirty="0">
                <a:solidFill>
                  <a:schemeClr val="tx1"/>
                </a:solidFill>
              </a:rPr>
              <a:t>Sale of the business to a third party</a:t>
            </a:r>
          </a:p>
          <a:p>
            <a:pPr lvl="0"/>
            <a:r>
              <a:rPr lang="en-US" sz="2400" dirty="0">
                <a:solidFill>
                  <a:schemeClr val="tx1"/>
                </a:solidFill>
              </a:rPr>
              <a:t>Liquidation of the business</a:t>
            </a:r>
          </a:p>
        </p:txBody>
      </p:sp>
      <p:sp>
        <p:nvSpPr>
          <p:cNvPr id="15" name="Content Placeholder 14">
            <a:extLst>
              <a:ext uri="{FF2B5EF4-FFF2-40B4-BE49-F238E27FC236}">
                <a16:creationId xmlns:a16="http://schemas.microsoft.com/office/drawing/2014/main" id="{2E977817-8A30-4CB5-AF5C-47DA025FD8C3}"/>
              </a:ext>
            </a:extLst>
          </p:cNvPr>
          <p:cNvSpPr>
            <a:spLocks noGrp="1"/>
          </p:cNvSpPr>
          <p:nvPr>
            <p:ph sz="quarter" idx="15"/>
          </p:nvPr>
        </p:nvSpPr>
        <p:spPr>
          <a:xfrm>
            <a:off x="6250851" y="1135212"/>
            <a:ext cx="2103120" cy="615553"/>
          </a:xfrm>
        </p:spPr>
        <p:txBody>
          <a:bodyPr/>
          <a:lstStyle/>
          <a:p>
            <a:pPr marL="0" lvl="0" indent="0">
              <a:spcBef>
                <a:spcPts val="0"/>
              </a:spcBef>
              <a:buClrTx/>
              <a:buNone/>
            </a:pPr>
            <a:r>
              <a:rPr lang="en-US" sz="4000" b="1" dirty="0">
                <a:solidFill>
                  <a:prstClr val="black"/>
                </a:solidFill>
                <a:latin typeface="PrudentialModern Cond" pitchFamily="2" charset="0"/>
              </a:rPr>
              <a:t>13%</a:t>
            </a:r>
            <a:endParaRPr lang="en-US" sz="1800" dirty="0">
              <a:solidFill>
                <a:prstClr val="black"/>
              </a:solidFill>
              <a:latin typeface="Calibri" panose="020F0502020204030204"/>
            </a:endParaRPr>
          </a:p>
        </p:txBody>
      </p:sp>
      <p:sp>
        <p:nvSpPr>
          <p:cNvPr id="16" name="Content Placeholder 15">
            <a:extLst>
              <a:ext uri="{FF2B5EF4-FFF2-40B4-BE49-F238E27FC236}">
                <a16:creationId xmlns:a16="http://schemas.microsoft.com/office/drawing/2014/main" id="{906202EF-9966-4AAA-A6D9-46A95DD33891}"/>
              </a:ext>
            </a:extLst>
          </p:cNvPr>
          <p:cNvSpPr>
            <a:spLocks noGrp="1"/>
          </p:cNvSpPr>
          <p:nvPr>
            <p:ph sz="quarter" idx="16"/>
          </p:nvPr>
        </p:nvSpPr>
        <p:spPr>
          <a:xfrm>
            <a:off x="7284718" y="1131570"/>
            <a:ext cx="3322599" cy="1231106"/>
          </a:xfrm>
        </p:spPr>
        <p:txBody>
          <a:bodyPr/>
          <a:lstStyle/>
          <a:p>
            <a:pPr marL="0" lvl="0" indent="0">
              <a:spcBef>
                <a:spcPts val="0"/>
              </a:spcBef>
              <a:buClrTx/>
              <a:buNone/>
            </a:pPr>
            <a:r>
              <a:rPr lang="en-US" sz="2000" dirty="0">
                <a:solidFill>
                  <a:prstClr val="black"/>
                </a:solidFill>
                <a:latin typeface="PrudentialModern Med" pitchFamily="2" charset="0"/>
              </a:rPr>
              <a:t>of small businesses make it to the third generation</a:t>
            </a:r>
            <a:endParaRPr lang="en-US" sz="1800" dirty="0">
              <a:solidFill>
                <a:prstClr val="black"/>
              </a:solidFill>
              <a:latin typeface="Calibri" panose="020F0502020204030204"/>
            </a:endParaRPr>
          </a:p>
        </p:txBody>
      </p:sp>
      <p:sp>
        <p:nvSpPr>
          <p:cNvPr id="28" name="Text Placeholder 27">
            <a:extLst>
              <a:ext uri="{FF2B5EF4-FFF2-40B4-BE49-F238E27FC236}">
                <a16:creationId xmlns:a16="http://schemas.microsoft.com/office/drawing/2014/main" id="{6C81430A-0006-4044-86E6-9B34E6F407BA}"/>
              </a:ext>
            </a:extLst>
          </p:cNvPr>
          <p:cNvSpPr>
            <a:spLocks noGrp="1"/>
          </p:cNvSpPr>
          <p:nvPr>
            <p:ph type="body" sz="quarter" idx="38"/>
          </p:nvPr>
        </p:nvSpPr>
        <p:spPr>
          <a:xfrm>
            <a:off x="609599" y="6308080"/>
            <a:ext cx="7511672" cy="153888"/>
          </a:xfrm>
        </p:spPr>
        <p:txBody>
          <a:bodyPr/>
          <a:lstStyle/>
          <a:p>
            <a:r>
              <a:rPr lang="fr-FR" dirty="0">
                <a:solidFill>
                  <a:schemeClr val="tx1"/>
                </a:solidFill>
                <a:latin typeface="PrudentialModern Med" pitchFamily="2" charset="0"/>
              </a:rPr>
              <a:t>Source: Family Business, </a:t>
            </a:r>
            <a:r>
              <a:rPr lang="en-US" b="0" i="1" dirty="0">
                <a:solidFill>
                  <a:schemeClr val="tx1"/>
                </a:solidFill>
                <a:effectLst/>
                <a:latin typeface="PrudentialModern Med" pitchFamily="2" charset="0"/>
              </a:rPr>
              <a:t>A critical look at 'survival' statistics</a:t>
            </a:r>
            <a:r>
              <a:rPr lang="en-US" b="0" i="0" dirty="0">
                <a:solidFill>
                  <a:schemeClr val="tx1"/>
                </a:solidFill>
                <a:effectLst/>
                <a:latin typeface="PrudentialModern Med" pitchFamily="2" charset="0"/>
              </a:rPr>
              <a:t>, </a:t>
            </a:r>
            <a:r>
              <a:rPr lang="en-US" dirty="0">
                <a:solidFill>
                  <a:schemeClr val="tx1"/>
                </a:solidFill>
                <a:latin typeface="PrudentialModern Med" pitchFamily="2" charset="0"/>
              </a:rPr>
              <a:t>https://www.familybusinessmagazine.com/critical-look-survival-statistics</a:t>
            </a:r>
            <a:endParaRPr lang="fr-FR" dirty="0">
              <a:solidFill>
                <a:schemeClr val="tx1"/>
              </a:solidFill>
              <a:latin typeface="PrudentialModern Med" pitchFamily="2" charset="0"/>
            </a:endParaRPr>
          </a:p>
        </p:txBody>
      </p:sp>
      <p:sp>
        <p:nvSpPr>
          <p:cNvPr id="29" name="Slide Number Placeholder 28">
            <a:extLst>
              <a:ext uri="{FF2B5EF4-FFF2-40B4-BE49-F238E27FC236}">
                <a16:creationId xmlns:a16="http://schemas.microsoft.com/office/drawing/2014/main" id="{09B44B2B-8747-4587-AE18-B6B5774FDF7E}"/>
              </a:ext>
              <a:ext uri="{C183D7F6-B498-43B3-948B-1728B52AA6E4}">
                <adec:decorative xmlns:adec="http://schemas.microsoft.com/office/drawing/2017/decorative" val="1"/>
              </a:ext>
            </a:extLst>
          </p:cNvPr>
          <p:cNvSpPr>
            <a:spLocks noGrp="1"/>
          </p:cNvSpPr>
          <p:nvPr>
            <p:ph type="sldNum" sz="quarter" idx="4"/>
          </p:nvPr>
        </p:nvSpPr>
        <p:spPr/>
        <p:txBody>
          <a:bodyPr/>
          <a:lstStyle/>
          <a:p>
            <a:fld id="{9F68EF99-D677-4072-9BA3-3CAE03462F97}" type="slidenum">
              <a:rPr lang="en-US" smtClean="0"/>
              <a:pPr/>
              <a:t>7</a:t>
            </a:fld>
            <a:endParaRPr lang="en-US" dirty="0"/>
          </a:p>
        </p:txBody>
      </p:sp>
      <p:pic>
        <p:nvPicPr>
          <p:cNvPr id="41" name="Content Placeholder 40">
            <a:extLst>
              <a:ext uri="{FF2B5EF4-FFF2-40B4-BE49-F238E27FC236}">
                <a16:creationId xmlns:a16="http://schemas.microsoft.com/office/drawing/2014/main" id="{CCAA3F7E-531C-4469-B305-65907021F26A}"/>
              </a:ext>
              <a:ext uri="{C183D7F6-B498-43B3-948B-1728B52AA6E4}">
                <adec:decorative xmlns:adec="http://schemas.microsoft.com/office/drawing/2017/decorative" val="1"/>
              </a:ext>
            </a:extLst>
          </p:cNvPr>
          <p:cNvPicPr>
            <a:picLocks noGrp="1" noChangeAspect="1"/>
          </p:cNvPicPr>
          <p:nvPr>
            <p:ph sz="quarter" idx="17"/>
          </p:nvPr>
        </p:nvPicPr>
        <p:blipFill rotWithShape="1">
          <a:blip r:embed="rId3">
            <a:extLst>
              <a:ext uri="{28A0092B-C50C-407E-A947-70E740481C1C}">
                <a14:useLocalDpi xmlns:a14="http://schemas.microsoft.com/office/drawing/2010/main" val="0"/>
              </a:ext>
            </a:extLst>
          </a:blip>
          <a:srcRect b="16757"/>
          <a:stretch/>
        </p:blipFill>
        <p:spPr>
          <a:xfrm>
            <a:off x="6023864" y="2298135"/>
            <a:ext cx="6172200" cy="3431928"/>
          </a:xfrm>
          <a:prstGeom prst="rect">
            <a:avLst/>
          </a:prstGeom>
        </p:spPr>
      </p:pic>
    </p:spTree>
    <p:extLst>
      <p:ext uri="{BB962C8B-B14F-4D97-AF65-F5344CB8AC3E}">
        <p14:creationId xmlns:p14="http://schemas.microsoft.com/office/powerpoint/2010/main" val="237192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8F0A-7A77-4B19-A3CC-8EF8CEAED167}"/>
              </a:ext>
            </a:extLst>
          </p:cNvPr>
          <p:cNvSpPr>
            <a:spLocks noGrp="1"/>
          </p:cNvSpPr>
          <p:nvPr>
            <p:ph type="title"/>
          </p:nvPr>
        </p:nvSpPr>
        <p:spPr>
          <a:xfrm>
            <a:off x="609599" y="593725"/>
            <a:ext cx="10972800" cy="558102"/>
          </a:xfrm>
        </p:spPr>
        <p:txBody>
          <a:bodyPr/>
          <a:lstStyle/>
          <a:p>
            <a:r>
              <a:rPr lang="en-US" dirty="0"/>
              <a:t>Assembling a Professional Team</a:t>
            </a:r>
          </a:p>
        </p:txBody>
      </p:sp>
      <p:sp>
        <p:nvSpPr>
          <p:cNvPr id="29" name="Content Placeholder 28">
            <a:extLst>
              <a:ext uri="{FF2B5EF4-FFF2-40B4-BE49-F238E27FC236}">
                <a16:creationId xmlns:a16="http://schemas.microsoft.com/office/drawing/2014/main" id="{7B4FF0F0-8EC8-44C9-84D2-0627948FE12A}"/>
              </a:ext>
            </a:extLst>
          </p:cNvPr>
          <p:cNvSpPr>
            <a:spLocks noGrp="1"/>
          </p:cNvSpPr>
          <p:nvPr>
            <p:ph sz="quarter" idx="33"/>
          </p:nvPr>
        </p:nvSpPr>
        <p:spPr>
          <a:xfrm>
            <a:off x="609600" y="1816993"/>
            <a:ext cx="4571999" cy="1916807"/>
          </a:xfrm>
        </p:spPr>
        <p:txBody>
          <a:bodyPr>
            <a:spAutoFit/>
          </a:bodyPr>
          <a:lstStyle/>
          <a:p>
            <a:pPr lvl="0">
              <a:lnSpc>
                <a:spcPct val="150000"/>
              </a:lnSpc>
            </a:pPr>
            <a:r>
              <a:rPr lang="en-US" sz="2400" dirty="0"/>
              <a:t>Financial Professional </a:t>
            </a:r>
          </a:p>
          <a:p>
            <a:pPr lvl="0">
              <a:lnSpc>
                <a:spcPct val="150000"/>
              </a:lnSpc>
            </a:pPr>
            <a:r>
              <a:rPr lang="en-US" sz="2400" dirty="0"/>
              <a:t>Tax Advisors </a:t>
            </a:r>
          </a:p>
          <a:p>
            <a:pPr lvl="0">
              <a:lnSpc>
                <a:spcPct val="150000"/>
              </a:lnSpc>
            </a:pPr>
            <a:r>
              <a:rPr lang="en-US" sz="2400" dirty="0"/>
              <a:t>Trust/Estate Attorney</a:t>
            </a:r>
          </a:p>
        </p:txBody>
      </p:sp>
      <p:pic>
        <p:nvPicPr>
          <p:cNvPr id="36" name="Content Placeholder 35">
            <a:extLst>
              <a:ext uri="{FF2B5EF4-FFF2-40B4-BE49-F238E27FC236}">
                <a16:creationId xmlns:a16="http://schemas.microsoft.com/office/drawing/2014/main" id="{06F4634B-DF4B-426F-9410-BB600050B440}"/>
              </a:ext>
              <a:ext uri="{C183D7F6-B498-43B3-948B-1728B52AA6E4}">
                <adec:decorative xmlns:adec="http://schemas.microsoft.com/office/drawing/2017/decorative" val="1"/>
              </a:ext>
            </a:extLst>
          </p:cNvPr>
          <p:cNvPicPr>
            <a:picLocks noGrp="1" noChangeAspect="1"/>
          </p:cNvPicPr>
          <p:nvPr>
            <p:ph sz="quarter" idx="36"/>
          </p:nvPr>
        </p:nvPicPr>
        <p:blipFill>
          <a:blip r:embed="rId3">
            <a:extLst>
              <a:ext uri="{28A0092B-C50C-407E-A947-70E740481C1C}">
                <a14:useLocalDpi xmlns:a14="http://schemas.microsoft.com/office/drawing/2010/main" val="0"/>
              </a:ext>
            </a:extLst>
          </a:blip>
          <a:stretch>
            <a:fillRect/>
          </a:stretch>
        </p:blipFill>
        <p:spPr>
          <a:xfrm>
            <a:off x="5499100" y="1687331"/>
            <a:ext cx="5813382" cy="3914346"/>
          </a:xfrm>
          <a:prstGeom prst="rect">
            <a:avLst/>
          </a:prstGeom>
        </p:spPr>
      </p:pic>
    </p:spTree>
    <p:extLst>
      <p:ext uri="{BB962C8B-B14F-4D97-AF65-F5344CB8AC3E}">
        <p14:creationId xmlns:p14="http://schemas.microsoft.com/office/powerpoint/2010/main" val="70680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DC82-DB26-4B9E-99B6-9958E7F420B6}"/>
              </a:ext>
            </a:extLst>
          </p:cNvPr>
          <p:cNvSpPr>
            <a:spLocks noGrp="1"/>
          </p:cNvSpPr>
          <p:nvPr>
            <p:ph type="title"/>
          </p:nvPr>
        </p:nvSpPr>
        <p:spPr>
          <a:xfrm>
            <a:off x="609600" y="771525"/>
            <a:ext cx="10972800" cy="558102"/>
          </a:xfrm>
        </p:spPr>
        <p:txBody>
          <a:bodyPr/>
          <a:lstStyle/>
          <a:p>
            <a:r>
              <a:rPr lang="en-US" dirty="0"/>
              <a:t>Questions to Ask Yourself</a:t>
            </a:r>
          </a:p>
        </p:txBody>
      </p:sp>
      <p:sp>
        <p:nvSpPr>
          <p:cNvPr id="5" name="Content Placeholder 4">
            <a:extLst>
              <a:ext uri="{FF2B5EF4-FFF2-40B4-BE49-F238E27FC236}">
                <a16:creationId xmlns:a16="http://schemas.microsoft.com/office/drawing/2014/main" id="{07941C38-EB60-4821-AD51-600F32D5A38C}"/>
              </a:ext>
            </a:extLst>
          </p:cNvPr>
          <p:cNvSpPr>
            <a:spLocks noGrp="1"/>
          </p:cNvSpPr>
          <p:nvPr>
            <p:ph sz="quarter" idx="13"/>
          </p:nvPr>
        </p:nvSpPr>
        <p:spPr>
          <a:xfrm>
            <a:off x="609600" y="1930400"/>
            <a:ext cx="10972799" cy="1648656"/>
          </a:xfrm>
        </p:spPr>
        <p:txBody>
          <a:bodyPr wrap="square">
            <a:spAutoFit/>
          </a:bodyPr>
          <a:lstStyle/>
          <a:p>
            <a:pPr lvl="0">
              <a:lnSpc>
                <a:spcPct val="110000"/>
              </a:lnSpc>
            </a:pPr>
            <a:r>
              <a:rPr lang="en-US" sz="2000" dirty="0"/>
              <a:t>Do you have a plan in place to protect your business in the event you lose a key employee?</a:t>
            </a:r>
          </a:p>
          <a:p>
            <a:pPr lvl="0">
              <a:lnSpc>
                <a:spcPct val="110000"/>
              </a:lnSpc>
            </a:pPr>
            <a:r>
              <a:rPr lang="en-US" sz="2000" dirty="0"/>
              <a:t>Do you have a business-sponsored tax-deductible retirement plan? Are you satisfied with the number of dollars going into the plan for you personally (compared with the amount for employees)?</a:t>
            </a:r>
          </a:p>
          <a:p>
            <a:pPr lvl="0">
              <a:lnSpc>
                <a:spcPct val="110000"/>
              </a:lnSpc>
            </a:pPr>
            <a:r>
              <a:rPr lang="en-US" sz="2000" dirty="0"/>
              <a:t>Do you have a written business succession plan to cover the possibilities of your retirement, death, or disability?</a:t>
            </a:r>
          </a:p>
        </p:txBody>
      </p:sp>
    </p:spTree>
    <p:extLst>
      <p:ext uri="{BB962C8B-B14F-4D97-AF65-F5344CB8AC3E}">
        <p14:creationId xmlns:p14="http://schemas.microsoft.com/office/powerpoint/2010/main" val="4054866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15124</TotalTime>
  <Words>4086</Words>
  <Application>Microsoft Office PowerPoint</Application>
  <PresentationFormat>Widescreen</PresentationFormat>
  <Paragraphs>177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PrudentialModern Cond</vt:lpstr>
      <vt:lpstr>PrudentialModern Med</vt:lpstr>
      <vt:lpstr>PrudentialModern Med Cond</vt:lpstr>
      <vt:lpstr>Wingdings</vt:lpstr>
      <vt:lpstr>Office Theme</vt:lpstr>
      <vt:lpstr>Financial Strategies for  Small Business Owners</vt:lpstr>
      <vt:lpstr>Protecting Your Business,  the People You Love, and Yourself.  </vt:lpstr>
      <vt:lpstr>Important Planning Considerations for Your Business</vt:lpstr>
      <vt:lpstr>Life Insurance: Help Protect and Grow Your Businesses </vt:lpstr>
      <vt:lpstr>Choosing the Right Retirement Plan</vt:lpstr>
      <vt:lpstr>The SECURE Act</vt:lpstr>
      <vt:lpstr>Business Succession Planning</vt:lpstr>
      <vt:lpstr>Assembling a Professional Team</vt:lpstr>
      <vt:lpstr>Questions to Ask Yourself</vt:lpstr>
      <vt:lpstr>Thank you for Attending  Financial Strategies for Small Business Owners</vt:lpstr>
      <vt:lpstr>Peter A. Mars,  Financial Planner peter.mars@prudential.com Office: 2252395040 Direct: 2259215260 Fax: 2253518855 Address: 758 St. Charles St. Baton Rouge, La 70802</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Strategies for small business owners PowerPoint Presentation</dc:title>
  <dc:creator>Kristen Orchard;Prudential</dc:creator>
  <cp:lastModifiedBy>Peter Mars</cp:lastModifiedBy>
  <cp:revision>543</cp:revision>
  <dcterms:created xsi:type="dcterms:W3CDTF">2020-02-24T20:14:38Z</dcterms:created>
  <dcterms:modified xsi:type="dcterms:W3CDTF">2023-05-15T01:26:20Z</dcterms:modified>
</cp:coreProperties>
</file>